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80" r:id="rId3"/>
    <p:sldId id="281" r:id="rId4"/>
    <p:sldId id="282" r:id="rId5"/>
    <p:sldId id="283" r:id="rId6"/>
    <p:sldId id="284" r:id="rId7"/>
    <p:sldId id="285" r:id="rId8"/>
    <p:sldId id="286" r:id="rId9"/>
    <p:sldId id="287" r:id="rId10"/>
    <p:sldId id="288" r:id="rId11"/>
    <p:sldId id="289" r:id="rId12"/>
    <p:sldId id="279" r:id="rId13"/>
    <p:sldId id="290" r:id="rId14"/>
  </p:sldIdLst>
  <p:sldSz cx="9144000" cy="6858000" type="screen4x3"/>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29" name="PlaceHolder 4"/>
          <p:cNvSpPr>
            <a:spLocks noGrp="1"/>
          </p:cNvSpPr>
          <p:nvPr>
            <p:ph type="body"/>
          </p:nvPr>
        </p:nvSpPr>
        <p:spPr>
          <a:xfrm>
            <a:off x="4674240" y="3682080"/>
            <a:ext cx="4015800" cy="18968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30" name="PlaceHolder 5"/>
          <p:cNvSpPr>
            <a:spLocks noGrp="1"/>
          </p:cNvSpPr>
          <p:nvPr>
            <p:ph type="body"/>
          </p:nvPr>
        </p:nvSpPr>
        <p:spPr>
          <a:xfrm>
            <a:off x="457200" y="3682080"/>
            <a:ext cx="4015800" cy="18968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32" name="PlaceHolder 2"/>
          <p:cNvSpPr>
            <a:spLocks noGrp="1"/>
          </p:cNvSpPr>
          <p:nvPr>
            <p:ph type="body"/>
          </p:nvPr>
        </p:nvSpPr>
        <p:spPr>
          <a:xfrm>
            <a:off x="457200" y="1604520"/>
            <a:ext cx="8229240" cy="397728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33" name="PlaceHolder 3"/>
          <p:cNvSpPr>
            <a:spLocks noGrp="1"/>
          </p:cNvSpPr>
          <p:nvPr>
            <p:ph type="body"/>
          </p:nvPr>
        </p:nvSpPr>
        <p:spPr>
          <a:xfrm>
            <a:off x="457200" y="1604520"/>
            <a:ext cx="8229240" cy="397728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pic>
        <p:nvPicPr>
          <p:cNvPr id="34" name="Image 33"/>
          <p:cNvPicPr/>
          <p:nvPr/>
        </p:nvPicPr>
        <p:blipFill>
          <a:blip r:embed="rId2"/>
          <a:stretch/>
        </p:blipFill>
        <p:spPr>
          <a:xfrm>
            <a:off x="2079000" y="1604520"/>
            <a:ext cx="4984920" cy="3977280"/>
          </a:xfrm>
          <a:prstGeom prst="rect">
            <a:avLst/>
          </a:prstGeom>
          <a:ln>
            <a:noFill/>
          </a:ln>
        </p:spPr>
      </p:pic>
      <p:pic>
        <p:nvPicPr>
          <p:cNvPr id="35" name="Image 34"/>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13" name="PlaceHolder 3"/>
          <p:cNvSpPr>
            <a:spLocks noGrp="1"/>
          </p:cNvSpPr>
          <p:nvPr>
            <p:ph type="body"/>
          </p:nvPr>
        </p:nvSpPr>
        <p:spPr>
          <a:xfrm>
            <a:off x="457200" y="3682080"/>
            <a:ext cx="4015800" cy="18968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14" name="PlaceHolder 4"/>
          <p:cNvSpPr>
            <a:spLocks noGrp="1"/>
          </p:cNvSpPr>
          <p:nvPr>
            <p:ph type="body"/>
          </p:nvPr>
        </p:nvSpPr>
        <p:spPr>
          <a:xfrm>
            <a:off x="4674240" y="1604520"/>
            <a:ext cx="4015800" cy="397728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solidFill>
                <a:srgbClr val="000000"/>
              </a:solidFill>
              <a:uFill>
                <a:solidFill>
                  <a:srgbClr val="FFFFFF"/>
                </a:solidFill>
              </a:uFill>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lstStyle/>
          <a:p>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fr-FR" sz="4400" b="0" strike="noStrike" spc="-1">
                <a:solidFill>
                  <a:srgbClr val="000000"/>
                </a:solidFill>
                <a:uFill>
                  <a:solidFill>
                    <a:srgbClr val="FFFFFF"/>
                  </a:solidFill>
                </a:uFill>
                <a:latin typeface="Arial"/>
              </a:rPr>
              <a:t>Cliquez pour éditer le format du texte-titre</a:t>
            </a:r>
          </a:p>
        </p:txBody>
      </p:sp>
      <p:sp>
        <p:nvSpPr>
          <p:cNvPr id="3" name="PlaceHolder 2"/>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fr-FR" sz="3200" b="0" strike="noStrike" spc="-1">
                <a:solidFill>
                  <a:srgbClr val="000000"/>
                </a:solidFill>
                <a:uFill>
                  <a:solidFill>
                    <a:srgbClr val="FFFFFF"/>
                  </a:solidFill>
                </a:uFill>
                <a:latin typeface="Arial"/>
              </a:rPr>
              <a:t>Cliquez pour éditer le format du plan de texte</a:t>
            </a:r>
          </a:p>
          <a:p>
            <a:pPr marL="864000" lvl="1" indent="-324000">
              <a:buClr>
                <a:srgbClr val="000000"/>
              </a:buClr>
              <a:buSzPct val="75000"/>
              <a:buFont typeface="Symbol" charset="2"/>
              <a:buChar char=""/>
            </a:pPr>
            <a:r>
              <a:rPr lang="fr-FR" sz="2800" b="0" strike="noStrike" spc="-1">
                <a:solidFill>
                  <a:srgbClr val="000000"/>
                </a:solidFill>
                <a:uFill>
                  <a:solidFill>
                    <a:srgbClr val="FFFFFF"/>
                  </a:solidFill>
                </a:uFill>
                <a:latin typeface="Arial"/>
              </a:rPr>
              <a:t>Second niveau de plan</a:t>
            </a:r>
          </a:p>
          <a:p>
            <a:pPr marL="1296000" lvl="2" indent="-288000">
              <a:buClr>
                <a:srgbClr val="000000"/>
              </a:buClr>
              <a:buSzPct val="45000"/>
              <a:buFont typeface="Wingdings" charset="2"/>
              <a:buChar char=""/>
            </a:pPr>
            <a:r>
              <a:rPr lang="fr-FR" sz="2400" b="0" strike="noStrike" spc="-1">
                <a:solidFill>
                  <a:srgbClr val="000000"/>
                </a:solidFill>
                <a:uFill>
                  <a:solidFill>
                    <a:srgbClr val="FFFFFF"/>
                  </a:solidFill>
                </a:uFill>
                <a:latin typeface="Arial"/>
              </a:rPr>
              <a:t>Troisième niveau de plan</a:t>
            </a:r>
          </a:p>
          <a:p>
            <a:pPr marL="1728000" lvl="3" indent="-216000">
              <a:buClr>
                <a:srgbClr val="000000"/>
              </a:buClr>
              <a:buSzPct val="75000"/>
              <a:buFont typeface="Symbol" charset="2"/>
              <a:buChar char=""/>
            </a:pPr>
            <a:r>
              <a:rPr lang="fr-FR" sz="2000" b="0" strike="noStrike" spc="-1">
                <a:solidFill>
                  <a:srgbClr val="000000"/>
                </a:solidFill>
                <a:uFill>
                  <a:solidFill>
                    <a:srgbClr val="FFFFFF"/>
                  </a:solidFill>
                </a:uFill>
                <a:latin typeface="Arial"/>
              </a:rPr>
              <a:t>Quatrième niveau de plan</a:t>
            </a:r>
          </a:p>
          <a:p>
            <a:pPr marL="2160000" lvl="4" indent="-216000">
              <a:buClr>
                <a:srgbClr val="000000"/>
              </a:buClr>
              <a:buSzPct val="45000"/>
              <a:buFont typeface="Wingdings" charset="2"/>
              <a:buChar char=""/>
            </a:pPr>
            <a:r>
              <a:rPr lang="fr-FR" sz="2000" b="0" strike="noStrike" spc="-1">
                <a:solidFill>
                  <a:srgbClr val="000000"/>
                </a:solidFill>
                <a:uFill>
                  <a:solidFill>
                    <a:srgbClr val="FFFFFF"/>
                  </a:solidFill>
                </a:uFill>
                <a:latin typeface="Arial"/>
              </a:rPr>
              <a:t>Cinquième niveau de plan</a:t>
            </a:r>
          </a:p>
          <a:p>
            <a:pPr marL="2592000" lvl="5" indent="-216000">
              <a:buClr>
                <a:srgbClr val="000000"/>
              </a:buClr>
              <a:buSzPct val="45000"/>
              <a:buFont typeface="Wingdings" charset="2"/>
              <a:buChar char=""/>
            </a:pPr>
            <a:r>
              <a:rPr lang="fr-FR" sz="2000" b="0" strike="noStrike" spc="-1">
                <a:solidFill>
                  <a:srgbClr val="000000"/>
                </a:solidFill>
                <a:uFill>
                  <a:solidFill>
                    <a:srgbClr val="FFFFFF"/>
                  </a:solidFill>
                </a:uFill>
                <a:latin typeface="Arial"/>
              </a:rPr>
              <a:t>Sixième niveau de plan</a:t>
            </a:r>
          </a:p>
          <a:p>
            <a:pPr marL="3024000" lvl="6" indent="-216000">
              <a:buClr>
                <a:srgbClr val="000000"/>
              </a:buClr>
              <a:buSzPct val="45000"/>
              <a:buFont typeface="Wingdings" charset="2"/>
              <a:buChar char=""/>
            </a:pPr>
            <a:r>
              <a:rPr lang="fr-FR" sz="2000" b="0" strike="noStrike" spc="-1">
                <a:solidFill>
                  <a:srgbClr val="000000"/>
                </a:solidFill>
                <a:uFill>
                  <a:solidFill>
                    <a:srgbClr val="FFFFFF"/>
                  </a:solidFill>
                </a:u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CustomShape 1"/>
          <p:cNvSpPr/>
          <p:nvPr/>
        </p:nvSpPr>
        <p:spPr>
          <a:xfrm>
            <a:off x="785880" y="285840"/>
            <a:ext cx="7770600" cy="1284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r>
              <a:rPr lang="fr-FR" sz="2800" b="1" strike="noStrike" spc="-1" dirty="0">
                <a:solidFill>
                  <a:srgbClr val="000000"/>
                </a:solidFill>
                <a:uFill>
                  <a:solidFill>
                    <a:srgbClr val="FFFFFF"/>
                  </a:solidFill>
                </a:uFill>
                <a:latin typeface="Calibri"/>
                <a:ea typeface="DejaVu Sans"/>
              </a:rPr>
              <a:t>                        </a:t>
            </a:r>
            <a:r>
              <a:rPr lang="fr-FR" sz="3200" b="1" strike="noStrike" spc="-1" dirty="0">
                <a:solidFill>
                  <a:srgbClr val="000000"/>
                </a:solidFill>
                <a:uFill>
                  <a:solidFill>
                    <a:srgbClr val="FFFFFF"/>
                  </a:solidFill>
                </a:uFill>
                <a:latin typeface="Calibri"/>
                <a:ea typeface="DejaVu Sans"/>
              </a:rPr>
              <a:t>Didier Bottineau</a:t>
            </a:r>
            <a:endParaRPr lang="fr-FR" sz="1800" b="0" strike="noStrike" spc="-1" dirty="0">
              <a:solidFill>
                <a:srgbClr val="000000"/>
              </a:solidFill>
              <a:uFill>
                <a:solidFill>
                  <a:srgbClr val="FFFFFF"/>
                </a:solidFill>
              </a:uFill>
              <a:latin typeface="Arial"/>
            </a:endParaRPr>
          </a:p>
          <a:p>
            <a:endParaRPr lang="fr-FR" sz="1800" b="0" strike="noStrike" spc="-1" dirty="0">
              <a:solidFill>
                <a:srgbClr val="000000"/>
              </a:solidFill>
              <a:uFill>
                <a:solidFill>
                  <a:srgbClr val="FFFFFF"/>
                </a:solidFill>
              </a:uFill>
              <a:latin typeface="Arial"/>
            </a:endParaRPr>
          </a:p>
          <a:p>
            <a:endParaRPr lang="fr-FR" sz="1800" b="0" strike="noStrike" spc="-1" dirty="0">
              <a:solidFill>
                <a:srgbClr val="000000"/>
              </a:solidFill>
              <a:uFill>
                <a:solidFill>
                  <a:srgbClr val="FFFFFF"/>
                </a:solidFill>
              </a:uFill>
              <a:latin typeface="Arial"/>
            </a:endParaRPr>
          </a:p>
          <a:p>
            <a:endParaRPr lang="fr-FR" sz="1800" b="0" strike="noStrike" spc="-1" dirty="0">
              <a:solidFill>
                <a:srgbClr val="000000"/>
              </a:solidFill>
              <a:uFill>
                <a:solidFill>
                  <a:srgbClr val="FFFFFF"/>
                </a:solidFill>
              </a:uFill>
              <a:latin typeface="Arial"/>
            </a:endParaRPr>
          </a:p>
          <a:p>
            <a:endParaRPr lang="fr-FR" sz="1800" b="0" strike="noStrike" spc="-1" dirty="0">
              <a:solidFill>
                <a:srgbClr val="000000"/>
              </a:solidFill>
              <a:uFill>
                <a:solidFill>
                  <a:srgbClr val="FFFFFF"/>
                </a:solidFill>
              </a:uFill>
              <a:latin typeface="Arial"/>
            </a:endParaRPr>
          </a:p>
          <a:p>
            <a:endParaRPr lang="fr-FR" sz="1800" b="0" strike="noStrike" spc="-1" dirty="0">
              <a:solidFill>
                <a:srgbClr val="000000"/>
              </a:solidFill>
              <a:uFill>
                <a:solidFill>
                  <a:srgbClr val="FFFFFF"/>
                </a:solidFill>
              </a:uFill>
              <a:latin typeface="Arial"/>
            </a:endParaRPr>
          </a:p>
          <a:p>
            <a:endParaRPr lang="fr-FR" sz="1800" b="0" strike="noStrike" spc="-1" dirty="0">
              <a:solidFill>
                <a:srgbClr val="000000"/>
              </a:solidFill>
              <a:uFill>
                <a:solidFill>
                  <a:srgbClr val="FFFFFF"/>
                </a:solidFill>
              </a:uFill>
              <a:latin typeface="Arial"/>
            </a:endParaRPr>
          </a:p>
          <a:p>
            <a:r>
              <a:rPr lang="fr-FR" sz="2600" b="1" strike="noStrike" spc="-1" dirty="0" smtClean="0">
                <a:solidFill>
                  <a:srgbClr val="CC0000"/>
                </a:solidFill>
                <a:uFill>
                  <a:solidFill>
                    <a:srgbClr val="FFFFFF"/>
                  </a:solidFill>
                </a:uFill>
                <a:latin typeface="Arial Black"/>
                <a:ea typeface="Times New Roman"/>
              </a:rPr>
              <a:t>Didier </a:t>
            </a:r>
            <a:r>
              <a:rPr lang="fr-FR" sz="2600" b="1" strike="noStrike" spc="-1" dirty="0">
                <a:solidFill>
                  <a:srgbClr val="CC0000"/>
                </a:solidFill>
                <a:uFill>
                  <a:solidFill>
                    <a:srgbClr val="FFFFFF"/>
                  </a:solidFill>
                </a:uFill>
                <a:latin typeface="Arial Black"/>
                <a:ea typeface="Times New Roman"/>
              </a:rPr>
              <a:t>Bottineau</a:t>
            </a:r>
            <a:endParaRPr lang="fr-FR" sz="1800" b="0" strike="noStrike" spc="-1" dirty="0">
              <a:solidFill>
                <a:srgbClr val="000000"/>
              </a:solidFill>
              <a:uFill>
                <a:solidFill>
                  <a:srgbClr val="FFFFFF"/>
                </a:solidFill>
              </a:uFill>
              <a:latin typeface="Arial"/>
            </a:endParaRPr>
          </a:p>
          <a:p>
            <a:endParaRPr lang="fr-FR" sz="1800" b="0" strike="noStrike" spc="-1" dirty="0">
              <a:solidFill>
                <a:srgbClr val="000000"/>
              </a:solidFill>
              <a:uFill>
                <a:solidFill>
                  <a:srgbClr val="FFFFFF"/>
                </a:solidFill>
              </a:uFill>
              <a:latin typeface="Arial"/>
            </a:endParaRPr>
          </a:p>
        </p:txBody>
      </p:sp>
      <p:sp>
        <p:nvSpPr>
          <p:cNvPr id="2" name="Rectangle 1"/>
          <p:cNvSpPr/>
          <p:nvPr/>
        </p:nvSpPr>
        <p:spPr>
          <a:xfrm>
            <a:off x="862931" y="2996952"/>
            <a:ext cx="7343680" cy="400110"/>
          </a:xfrm>
          <a:prstGeom prst="rect">
            <a:avLst/>
          </a:prstGeom>
        </p:spPr>
        <p:txBody>
          <a:bodyPr wrap="square">
            <a:spAutoFit/>
          </a:bodyPr>
          <a:lstStyle/>
          <a:p>
            <a:r>
              <a:rPr lang="fr-FR" sz="2000" b="1" dirty="0">
                <a:solidFill>
                  <a:srgbClr val="7030A0"/>
                </a:solidFill>
              </a:rPr>
              <a:t>La linguistique </a:t>
            </a:r>
            <a:r>
              <a:rPr lang="fr-FR" sz="2000" b="1" dirty="0" err="1">
                <a:solidFill>
                  <a:srgbClr val="7030A0"/>
                </a:solidFill>
              </a:rPr>
              <a:t>enactive</a:t>
            </a:r>
            <a:r>
              <a:rPr lang="fr-FR" sz="2000" b="1" dirty="0">
                <a:solidFill>
                  <a:srgbClr val="7030A0"/>
                </a:solidFill>
              </a:rPr>
              <a:t> pour des avatars </a:t>
            </a:r>
            <a:r>
              <a:rPr lang="fr-FR" sz="2000" b="1" dirty="0" err="1">
                <a:solidFill>
                  <a:srgbClr val="7030A0"/>
                </a:solidFill>
              </a:rPr>
              <a:t>signeurs</a:t>
            </a:r>
            <a:endParaRPr lang="fr-FR" sz="2000" b="1" dirty="0">
              <a:solidFill>
                <a:srgbClr val="7030A0"/>
              </a:solidFill>
            </a:endParaRPr>
          </a:p>
        </p:txBody>
      </p:sp>
      <p:sp>
        <p:nvSpPr>
          <p:cNvPr id="3" name="AutoShape 5" descr="Résultat de recherche d'images pour &quot;piscine nucléaire&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 name="AutoShape 7" descr="Résultat de recherche d'images pour &quot;piscine nucléaire&quo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9" descr="Résultat de recherche d'images pour &quot;piscine nucléaire&quot;"/>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7" name="Picture 13" descr="https://dprogrammateurs.sciencesconf.org/data/header/Logo_ICA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291" y="274084"/>
            <a:ext cx="1845238" cy="1073374"/>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8" descr="Résultat de recherche d'images pour &quot;bonnet de bain obligatoire&quot;"/>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0643" y="274084"/>
            <a:ext cx="1200858" cy="15731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4943" y="3789040"/>
            <a:ext cx="2238375"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652320" y="144000"/>
            <a:ext cx="7770600" cy="864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2000" b="1" spc="-1" dirty="0" smtClean="0">
                <a:uFill>
                  <a:solidFill>
                    <a:srgbClr val="FFFFFF"/>
                  </a:solidFill>
                </a:uFill>
                <a:latin typeface="Arial"/>
                <a:ea typeface="DejaVu Sans"/>
              </a:rPr>
              <a:t>Une piste de réflexion: la bande dessinée</a:t>
            </a:r>
            <a:endParaRPr lang="fr-FR" sz="2000" b="1" spc="-1" dirty="0">
              <a:uFill>
                <a:solidFill>
                  <a:srgbClr val="FFFFFF"/>
                </a:solidFill>
              </a:uFill>
              <a:latin typeface="Arial"/>
              <a:ea typeface="DejaVu Sans"/>
            </a:endParaRPr>
          </a:p>
        </p:txBody>
      </p:sp>
      <p:sp>
        <p:nvSpPr>
          <p:cNvPr id="42" name="CustomShape 2"/>
          <p:cNvSpPr/>
          <p:nvPr/>
        </p:nvSpPr>
        <p:spPr>
          <a:xfrm>
            <a:off x="504000" y="1008000"/>
            <a:ext cx="8228160" cy="5661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42900" indent="-342900">
              <a:buFont typeface="Arial" panose="020B0604020202020204" pitchFamily="34" charset="0"/>
              <a:buChar char="•"/>
            </a:pPr>
            <a:r>
              <a:rPr lang="fr-FR" sz="1600" b="0" strike="noStrike" spc="-1" dirty="0" smtClean="0">
                <a:solidFill>
                  <a:srgbClr val="000000"/>
                </a:solidFill>
                <a:uFill>
                  <a:solidFill>
                    <a:srgbClr val="FFFFFF"/>
                  </a:solidFill>
                </a:uFill>
                <a:latin typeface="Arial"/>
                <a:ea typeface="DejaVu Sans"/>
              </a:rPr>
              <a:t>Certains dessinateurs de BD ont développé un style graphique qui concentre un « maximum d’humanité » dans un « minimum graphique »:</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rPr>
              <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Reiser</a:t>
            </a:r>
          </a:p>
          <a:p>
            <a:endParaRPr lang="fr-FR" sz="1600" b="0" strike="noStrike" spc="-1" dirty="0" smtClean="0">
              <a:solidFill>
                <a:srgbClr val="000000"/>
              </a:solidFill>
              <a:uFill>
                <a:solidFill>
                  <a:srgbClr val="FFFFFF"/>
                </a:solidFill>
              </a:uFill>
              <a:latin typeface="Arial"/>
              <a:ea typeface="DejaVu Sans"/>
            </a:endParaRPr>
          </a:p>
          <a:p>
            <a:endParaRPr lang="fr-FR" sz="2000" spc="-1" dirty="0">
              <a:solidFill>
                <a:srgbClr val="000000"/>
              </a:solidFill>
              <a:uFill>
                <a:solidFill>
                  <a:srgbClr val="FFFFFF"/>
                </a:solidFill>
              </a:uFill>
              <a:latin typeface="Arial"/>
              <a:ea typeface="DejaVu Sans"/>
            </a:endParaRPr>
          </a:p>
          <a:p>
            <a:endParaRPr lang="fr-FR" sz="2000" b="0" strike="noStrike" spc="-1" dirty="0" smtClean="0">
              <a:solidFill>
                <a:srgbClr val="000000"/>
              </a:solidFill>
              <a:uFill>
                <a:solidFill>
                  <a:srgbClr val="FFFFFF"/>
                </a:solidFill>
              </a:uFill>
              <a:latin typeface="Arial"/>
              <a:ea typeface="DejaVu Sans"/>
            </a:endParaRPr>
          </a:p>
        </p:txBody>
      </p:sp>
      <p:pic>
        <p:nvPicPr>
          <p:cNvPr id="2050" name="Picture 2" descr="C:\Users\Didier\Desktop\DIDIER 180918\DDA Dell MODYCO\Poitiers 2018 Enaction avatars\reiser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652992"/>
            <a:ext cx="2193095" cy="268654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Didier\Desktop\DIDIER 180918\DDA Dell MODYCO\Poitiers 2018 Enaction avatars\Reiser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1844824"/>
            <a:ext cx="2218253" cy="2481436"/>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Resultado de imagen de reiser les copin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8144" y="3652992"/>
            <a:ext cx="2660169" cy="2702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010487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652320" y="144000"/>
            <a:ext cx="7770600" cy="864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2000" b="1" spc="-1" dirty="0" smtClean="0">
                <a:uFill>
                  <a:solidFill>
                    <a:srgbClr val="FFFFFF"/>
                  </a:solidFill>
                </a:uFill>
                <a:latin typeface="Arial"/>
                <a:ea typeface="DejaVu Sans"/>
              </a:rPr>
              <a:t>Une piste de réflexion: la bande dessinée</a:t>
            </a:r>
            <a:endParaRPr lang="fr-FR" sz="2000" b="1" spc="-1" dirty="0">
              <a:uFill>
                <a:solidFill>
                  <a:srgbClr val="FFFFFF"/>
                </a:solidFill>
              </a:uFill>
              <a:latin typeface="Arial"/>
              <a:ea typeface="DejaVu Sans"/>
            </a:endParaRPr>
          </a:p>
        </p:txBody>
      </p:sp>
      <p:sp>
        <p:nvSpPr>
          <p:cNvPr id="42" name="CustomShape 2"/>
          <p:cNvSpPr/>
          <p:nvPr/>
        </p:nvSpPr>
        <p:spPr>
          <a:xfrm>
            <a:off x="504000" y="1008000"/>
            <a:ext cx="8228160" cy="5661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42900" indent="-342900">
              <a:buFont typeface="Arial" panose="020B0604020202020204" pitchFamily="34" charset="0"/>
              <a:buChar char="•"/>
            </a:pPr>
            <a:r>
              <a:rPr lang="fr-FR" sz="1600" b="0" strike="noStrike" spc="-1" dirty="0" smtClean="0">
                <a:solidFill>
                  <a:srgbClr val="000000"/>
                </a:solidFill>
                <a:uFill>
                  <a:solidFill>
                    <a:srgbClr val="FFFFFF"/>
                  </a:solidFill>
                </a:uFill>
                <a:latin typeface="Arial"/>
                <a:ea typeface="DejaVu Sans"/>
              </a:rPr>
              <a:t>Certains dessinateurs de BD ont développé un style graphique qui concentre un « maximum d’humanité » dans un « minimum graphique »:</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rPr>
              <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a:t>
            </a:r>
            <a:r>
              <a:rPr lang="fr-FR" sz="1600" b="0" strike="noStrike" spc="-1" dirty="0" err="1" smtClean="0">
                <a:solidFill>
                  <a:srgbClr val="000000"/>
                </a:solidFill>
                <a:uFill>
                  <a:solidFill>
                    <a:srgbClr val="FFFFFF"/>
                  </a:solidFill>
                </a:uFill>
                <a:latin typeface="Arial"/>
                <a:ea typeface="DejaVu Sans"/>
                <a:sym typeface="Wingdings" panose="05000000000000000000" pitchFamily="2" charset="2"/>
              </a:rPr>
              <a:t>Jul</a:t>
            </a: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 Silex and the City</a:t>
            </a:r>
          </a:p>
          <a:p>
            <a:pPr marL="342900" indent="-342900">
              <a:buFont typeface="Arial" panose="020B0604020202020204" pitchFamily="34" charset="0"/>
              <a:buChar char="•"/>
            </a:pPr>
            <a:endParaRPr lang="fr-FR" sz="1600" spc="-1" dirty="0">
              <a:solidFill>
                <a:srgbClr val="000000"/>
              </a:solidFill>
              <a:uFill>
                <a:solidFill>
                  <a:srgbClr val="FFFFFF"/>
                </a:solidFill>
              </a:uFill>
              <a:latin typeface="Arial"/>
              <a:ea typeface="DejaVu Sans"/>
              <a:sym typeface="Wingdings" panose="05000000000000000000" pitchFamily="2" charset="2"/>
            </a:endParaRPr>
          </a:p>
          <a:p>
            <a:pPr marL="342900" indent="-342900">
              <a:buFont typeface="Arial" panose="020B0604020202020204" pitchFamily="34" charset="0"/>
              <a:buChar char="•"/>
            </a:pPr>
            <a:endParaRPr lang="fr-FR" sz="1600" b="0" strike="noStrike" spc="-1" dirty="0" smtClean="0">
              <a:solidFill>
                <a:srgbClr val="000000"/>
              </a:solidFill>
              <a:uFill>
                <a:solidFill>
                  <a:srgbClr val="FFFFFF"/>
                </a:solidFill>
              </a:uFill>
              <a:latin typeface="Arial"/>
              <a:ea typeface="DejaVu Sans"/>
              <a:sym typeface="Wingdings" panose="05000000000000000000" pitchFamily="2" charset="2"/>
            </a:endParaRPr>
          </a:p>
          <a:p>
            <a:pPr marL="342900" indent="-342900">
              <a:buFont typeface="Arial" panose="020B0604020202020204" pitchFamily="34" charset="0"/>
              <a:buChar char="•"/>
            </a:pPr>
            <a:endParaRPr lang="fr-FR" sz="1600" spc="-1" dirty="0">
              <a:solidFill>
                <a:srgbClr val="000000"/>
              </a:solidFill>
              <a:uFill>
                <a:solidFill>
                  <a:srgbClr val="FFFFFF"/>
                </a:solidFill>
              </a:uFill>
              <a:latin typeface="Arial"/>
              <a:ea typeface="DejaVu Sans"/>
              <a:sym typeface="Wingdings" panose="05000000000000000000" pitchFamily="2" charset="2"/>
            </a:endParaRPr>
          </a:p>
          <a:p>
            <a:pPr marL="342900" indent="-342900">
              <a:buFont typeface="Arial" panose="020B0604020202020204" pitchFamily="34" charset="0"/>
              <a:buChar char="•"/>
            </a:pPr>
            <a:endParaRPr lang="fr-FR" sz="1600" b="0" strike="noStrike" spc="-1" dirty="0" smtClean="0">
              <a:solidFill>
                <a:srgbClr val="000000"/>
              </a:solidFill>
              <a:uFill>
                <a:solidFill>
                  <a:srgbClr val="FFFFFF"/>
                </a:solidFill>
              </a:uFill>
              <a:latin typeface="Arial"/>
              <a:ea typeface="DejaVu Sans"/>
              <a:sym typeface="Wingdings" panose="05000000000000000000" pitchFamily="2" charset="2"/>
            </a:endParaRPr>
          </a:p>
          <a:p>
            <a:pPr marL="342900" indent="-342900">
              <a:buFont typeface="Arial" panose="020B0604020202020204" pitchFamily="34" charset="0"/>
              <a:buChar char="•"/>
            </a:pPr>
            <a:endParaRPr lang="fr-FR" sz="1600" spc="-1" dirty="0">
              <a:solidFill>
                <a:srgbClr val="000000"/>
              </a:solidFill>
              <a:uFill>
                <a:solidFill>
                  <a:srgbClr val="FFFFFF"/>
                </a:solidFill>
              </a:uFill>
              <a:latin typeface="Arial"/>
              <a:ea typeface="DejaVu Sans"/>
              <a:sym typeface="Wingdings" panose="05000000000000000000" pitchFamily="2" charset="2"/>
            </a:endParaRPr>
          </a:p>
          <a:p>
            <a:pPr marL="342900" indent="-342900">
              <a:buFont typeface="Arial" panose="020B0604020202020204" pitchFamily="34" charset="0"/>
              <a:buChar char="•"/>
            </a:pPr>
            <a:endParaRPr lang="fr-FR" sz="1600" b="0" strike="noStrike" spc="-1" dirty="0" smtClean="0">
              <a:solidFill>
                <a:srgbClr val="000000"/>
              </a:solidFill>
              <a:uFill>
                <a:solidFill>
                  <a:srgbClr val="FFFFFF"/>
                </a:solidFill>
              </a:uFill>
              <a:latin typeface="Arial"/>
              <a:ea typeface="DejaVu Sans"/>
              <a:sym typeface="Wingdings" panose="05000000000000000000" pitchFamily="2" charset="2"/>
            </a:endParaRPr>
          </a:p>
          <a:p>
            <a:pPr marL="342900" indent="-342900">
              <a:buFont typeface="Arial" panose="020B0604020202020204" pitchFamily="34" charset="0"/>
              <a:buChar char="•"/>
            </a:pPr>
            <a:endParaRPr lang="fr-FR" sz="1600" spc="-1" dirty="0">
              <a:solidFill>
                <a:srgbClr val="000000"/>
              </a:solidFill>
              <a:uFill>
                <a:solidFill>
                  <a:srgbClr val="FFFFFF"/>
                </a:solidFill>
              </a:uFill>
              <a:latin typeface="Arial"/>
              <a:ea typeface="DejaVu Sans"/>
              <a:sym typeface="Wingdings" panose="05000000000000000000" pitchFamily="2" charset="2"/>
            </a:endParaRPr>
          </a:p>
          <a:p>
            <a:pPr marL="342900" indent="-342900">
              <a:buFont typeface="Arial" panose="020B0604020202020204" pitchFamily="34" charset="0"/>
              <a:buChar char="•"/>
            </a:pPr>
            <a:endParaRPr lang="fr-FR" sz="1600" b="0" strike="noStrike" spc="-1" dirty="0" smtClean="0">
              <a:solidFill>
                <a:srgbClr val="000000"/>
              </a:solidFill>
              <a:uFill>
                <a:solidFill>
                  <a:srgbClr val="FFFFFF"/>
                </a:solidFill>
              </a:uFill>
              <a:latin typeface="Arial"/>
              <a:ea typeface="DejaVu Sans"/>
              <a:sym typeface="Wingdings" panose="05000000000000000000" pitchFamily="2" charset="2"/>
            </a:endParaRPr>
          </a:p>
          <a:p>
            <a:pPr marL="342900" indent="-342900">
              <a:buFont typeface="Arial" panose="020B0604020202020204" pitchFamily="34" charset="0"/>
              <a:buChar char="•"/>
            </a:pPr>
            <a:endParaRPr lang="fr-FR" sz="1600" spc="-1" dirty="0">
              <a:solidFill>
                <a:srgbClr val="000000"/>
              </a:solidFill>
              <a:uFill>
                <a:solidFill>
                  <a:srgbClr val="FFFFFF"/>
                </a:solidFill>
              </a:uFill>
              <a:latin typeface="Arial"/>
              <a:ea typeface="DejaVu Sans"/>
              <a:sym typeface="Wingdings" panose="05000000000000000000" pitchFamily="2" charset="2"/>
            </a:endParaRPr>
          </a:p>
          <a:p>
            <a:pPr marL="342900" indent="-342900">
              <a:buFont typeface="Arial" panose="020B0604020202020204" pitchFamily="34" charset="0"/>
              <a:buChar char="•"/>
            </a:pPr>
            <a:endParaRPr lang="fr-FR" sz="1600" b="0" strike="noStrike" spc="-1" dirty="0" smtClean="0">
              <a:solidFill>
                <a:srgbClr val="000000"/>
              </a:solidFill>
              <a:uFill>
                <a:solidFill>
                  <a:srgbClr val="FFFFFF"/>
                </a:solidFill>
              </a:uFill>
              <a:latin typeface="Arial"/>
              <a:ea typeface="DejaVu Sans"/>
              <a:sym typeface="Wingdings" panose="05000000000000000000" pitchFamily="2" charset="2"/>
            </a:endParaRPr>
          </a:p>
          <a:p>
            <a:pPr marL="342900" indent="-342900">
              <a:buFont typeface="Arial" panose="020B0604020202020204" pitchFamily="34" charset="0"/>
              <a:buChar char="•"/>
            </a:pPr>
            <a:endParaRPr lang="fr-FR" sz="1600" spc="-1" dirty="0">
              <a:solidFill>
                <a:srgbClr val="000000"/>
              </a:solidFill>
              <a:uFill>
                <a:solidFill>
                  <a:srgbClr val="FFFFFF"/>
                </a:solidFill>
              </a:uFill>
              <a:latin typeface="Arial"/>
              <a:ea typeface="DejaVu Sans"/>
              <a:sym typeface="Wingdings" panose="05000000000000000000" pitchFamily="2" charset="2"/>
            </a:endParaRPr>
          </a:p>
          <a:p>
            <a:endParaRPr lang="fr-FR" sz="1600" spc="-1" dirty="0">
              <a:solidFill>
                <a:srgbClr val="000000"/>
              </a:solidFill>
              <a:uFill>
                <a:solidFill>
                  <a:srgbClr val="FFFFFF"/>
                </a:solidFill>
              </a:uFill>
              <a:latin typeface="Arial"/>
              <a:ea typeface="DejaVu Sans"/>
              <a:sym typeface="Wingdings" panose="05000000000000000000" pitchFamily="2" charset="2"/>
            </a:endParaRPr>
          </a:p>
          <a:p>
            <a:pPr marL="342900" indent="-342900">
              <a:buFont typeface="Arial" panose="020B0604020202020204" pitchFamily="34" charset="0"/>
              <a:buChar char="•"/>
            </a:pPr>
            <a:r>
              <a:rPr lang="fr-FR" sz="1600" spc="-1" dirty="0" smtClean="0">
                <a:solidFill>
                  <a:srgbClr val="000000"/>
                </a:solidFill>
                <a:uFill>
                  <a:solidFill>
                    <a:srgbClr val="FFFFFF"/>
                  </a:solidFill>
                </a:uFill>
                <a:latin typeface="Arial"/>
                <a:ea typeface="DejaVu Sans"/>
                <a:sym typeface="Wingdings" panose="05000000000000000000" pitchFamily="2" charset="2"/>
              </a:rPr>
              <a:t>Ce type de bande dessinée fixe dans un graphisme simple et limité une impression forte de l’intention, de l’émotion, du ressenti dans le vécu.</a:t>
            </a:r>
            <a:br>
              <a:rPr lang="fr-FR" sz="1600" spc="-1" dirty="0" smtClean="0">
                <a:solidFill>
                  <a:srgbClr val="000000"/>
                </a:solidFill>
                <a:uFill>
                  <a:solidFill>
                    <a:srgbClr val="FFFFFF"/>
                  </a:solidFill>
                </a:uFill>
                <a:latin typeface="Arial"/>
                <a:ea typeface="DejaVu Sans"/>
                <a:sym typeface="Wingdings" panose="05000000000000000000" pitchFamily="2" charset="2"/>
              </a:rPr>
            </a:br>
            <a:r>
              <a:rPr lang="fr-FR" sz="1600" spc="-1" dirty="0" smtClean="0">
                <a:solidFill>
                  <a:srgbClr val="000000"/>
                </a:solidFill>
                <a:uFill>
                  <a:solidFill>
                    <a:srgbClr val="FFFFFF"/>
                  </a:solidFill>
                </a:uFill>
                <a:latin typeface="Arial"/>
                <a:ea typeface="DejaVu Sans"/>
                <a:sym typeface="Wingdings" panose="05000000000000000000" pitchFamily="2" charset="2"/>
              </a:rPr>
              <a:t> très probablement, le renforcement des « indices d’humanité vécue » dans la simulation par les avatars </a:t>
            </a:r>
            <a:r>
              <a:rPr lang="fr-FR" sz="1600" spc="-1" dirty="0" err="1" smtClean="0">
                <a:solidFill>
                  <a:srgbClr val="000000"/>
                </a:solidFill>
                <a:uFill>
                  <a:solidFill>
                    <a:srgbClr val="FFFFFF"/>
                  </a:solidFill>
                </a:uFill>
                <a:latin typeface="Arial"/>
                <a:ea typeface="DejaVu Sans"/>
                <a:sym typeface="Wingdings" panose="05000000000000000000" pitchFamily="2" charset="2"/>
              </a:rPr>
              <a:t>signeurs</a:t>
            </a:r>
            <a:r>
              <a:rPr lang="fr-FR" sz="1600" spc="-1" dirty="0" smtClean="0">
                <a:solidFill>
                  <a:srgbClr val="000000"/>
                </a:solidFill>
                <a:uFill>
                  <a:solidFill>
                    <a:srgbClr val="FFFFFF"/>
                  </a:solidFill>
                </a:uFill>
                <a:latin typeface="Arial"/>
                <a:ea typeface="DejaVu Sans"/>
                <a:sym typeface="Wingdings" panose="05000000000000000000" pitchFamily="2" charset="2"/>
              </a:rPr>
              <a:t> pourrait s’appuyer sur certaines techniques graphiques de ce type, en environnement informatique régulé. De manière révélatrice, la BD Silex and the City conserve toute sa puissance dans le dessin animé, sans aucune perte, parce que cette BD était un candidat idéal à la mise en animation.</a:t>
            </a:r>
            <a:endParaRPr lang="fr-FR" sz="1600" b="0" strike="noStrike" spc="-1" dirty="0" smtClean="0">
              <a:solidFill>
                <a:srgbClr val="000000"/>
              </a:solidFill>
              <a:uFill>
                <a:solidFill>
                  <a:srgbClr val="FFFFFF"/>
                </a:solidFill>
              </a:uFill>
              <a:latin typeface="Arial"/>
              <a:ea typeface="DejaVu Sans"/>
              <a:sym typeface="Wingdings" panose="05000000000000000000" pitchFamily="2" charset="2"/>
            </a:endParaRPr>
          </a:p>
          <a:p>
            <a:pPr marL="342900" indent="-342900">
              <a:buFont typeface="Arial" panose="020B0604020202020204" pitchFamily="34" charset="0"/>
              <a:buChar char="•"/>
            </a:pPr>
            <a:endParaRPr lang="fr-FR" sz="1600" b="0" strike="noStrike" spc="-1" dirty="0" smtClean="0">
              <a:solidFill>
                <a:srgbClr val="000000"/>
              </a:solidFill>
              <a:uFill>
                <a:solidFill>
                  <a:srgbClr val="FFFFFF"/>
                </a:solidFill>
              </a:uFill>
              <a:latin typeface="Arial"/>
              <a:ea typeface="DejaVu Sans"/>
              <a:sym typeface="Wingdings" panose="05000000000000000000" pitchFamily="2" charset="2"/>
            </a:endParaRPr>
          </a:p>
          <a:p>
            <a:endParaRPr lang="fr-FR" sz="1600" b="0" strike="noStrike" spc="-1" dirty="0" smtClean="0">
              <a:solidFill>
                <a:srgbClr val="000000"/>
              </a:solidFill>
              <a:uFill>
                <a:solidFill>
                  <a:srgbClr val="FFFFFF"/>
                </a:solidFill>
              </a:uFill>
              <a:latin typeface="Arial"/>
              <a:ea typeface="DejaVu Sans"/>
            </a:endParaRPr>
          </a:p>
          <a:p>
            <a:endParaRPr lang="fr-FR" sz="2000" spc="-1" dirty="0">
              <a:solidFill>
                <a:srgbClr val="000000"/>
              </a:solidFill>
              <a:uFill>
                <a:solidFill>
                  <a:srgbClr val="FFFFFF"/>
                </a:solidFill>
              </a:uFill>
              <a:latin typeface="Arial"/>
              <a:ea typeface="DejaVu Sans"/>
            </a:endParaRPr>
          </a:p>
          <a:p>
            <a:endParaRPr lang="fr-FR" sz="2000" b="0" strike="noStrike" spc="-1" dirty="0" smtClean="0">
              <a:solidFill>
                <a:srgbClr val="000000"/>
              </a:solidFill>
              <a:uFill>
                <a:solidFill>
                  <a:srgbClr val="FFFFFF"/>
                </a:solidFill>
              </a:uFill>
              <a:latin typeface="Arial"/>
              <a:ea typeface="DejaVu Sans"/>
            </a:endParaRPr>
          </a:p>
        </p:txBody>
      </p:sp>
      <p:pic>
        <p:nvPicPr>
          <p:cNvPr id="3076" name="Picture 4" descr="C:\Users\Didier\Desktop\DIDIER 180918\DDA Dell MODYCO\Poitiers 2018 Enaction avatars\Silex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1844824"/>
            <a:ext cx="3574350" cy="2680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667074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652320" y="144000"/>
            <a:ext cx="7770600" cy="864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2000" b="1" spc="-1" dirty="0" smtClean="0">
                <a:solidFill>
                  <a:srgbClr val="000000"/>
                </a:solidFill>
                <a:uFill>
                  <a:solidFill>
                    <a:srgbClr val="FFFFFF"/>
                  </a:solidFill>
                </a:uFill>
                <a:latin typeface="Arial"/>
                <a:ea typeface="DejaVu Sans"/>
              </a:rPr>
              <a:t>Conclusion</a:t>
            </a:r>
            <a:endParaRPr lang="fr-FR" sz="2000" b="1" i="1" strike="noStrike" spc="-1" dirty="0">
              <a:solidFill>
                <a:srgbClr val="000000"/>
              </a:solidFill>
              <a:uFill>
                <a:solidFill>
                  <a:srgbClr val="FFFFFF"/>
                </a:solidFill>
              </a:uFill>
              <a:latin typeface="Arial"/>
            </a:endParaRPr>
          </a:p>
        </p:txBody>
      </p:sp>
      <p:sp>
        <p:nvSpPr>
          <p:cNvPr id="42" name="CustomShape 2"/>
          <p:cNvSpPr/>
          <p:nvPr/>
        </p:nvSpPr>
        <p:spPr>
          <a:xfrm>
            <a:off x="504000" y="1008000"/>
            <a:ext cx="8228160" cy="5661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42900" indent="-342900">
              <a:buFont typeface="Arial" panose="020B0604020202020204" pitchFamily="34" charset="0"/>
              <a:buChar char="•"/>
            </a:pPr>
            <a:r>
              <a:rPr lang="fr-FR" sz="1600" b="1" spc="-1" dirty="0" smtClean="0">
                <a:uFill>
                  <a:solidFill>
                    <a:srgbClr val="FFFFFF"/>
                  </a:solidFill>
                </a:uFill>
                <a:latin typeface="Arial"/>
                <a:ea typeface="DejaVu Sans"/>
              </a:rPr>
              <a:t>L’</a:t>
            </a:r>
            <a:r>
              <a:rPr lang="fr-FR" sz="1600" b="1" spc="-1" dirty="0" err="1" smtClean="0">
                <a:uFill>
                  <a:solidFill>
                    <a:srgbClr val="FFFFFF"/>
                  </a:solidFill>
                </a:uFill>
                <a:latin typeface="Arial"/>
                <a:ea typeface="DejaVu Sans"/>
              </a:rPr>
              <a:t>énaction</a:t>
            </a:r>
            <a:r>
              <a:rPr lang="fr-FR" sz="1600" b="1" spc="-1" dirty="0" smtClean="0">
                <a:uFill>
                  <a:solidFill>
                    <a:srgbClr val="FFFFFF"/>
                  </a:solidFill>
                </a:uFill>
                <a:latin typeface="Arial"/>
                <a:ea typeface="DejaVu Sans"/>
              </a:rPr>
              <a:t> </a:t>
            </a:r>
            <a:r>
              <a:rPr lang="fr-FR" sz="1600" b="1" spc="-1" dirty="0" smtClean="0">
                <a:uFill>
                  <a:solidFill>
                    <a:srgbClr val="FFFFFF"/>
                  </a:solidFill>
                </a:uFill>
                <a:latin typeface="Arial"/>
                <a:ea typeface="DejaVu Sans"/>
              </a:rPr>
              <a:t>est une théorie de l’expérience vécue  = de la production de la réalité ressentie (qui masque l’invisibilité du monde en soi)</a:t>
            </a:r>
            <a:r>
              <a:rPr lang="fr-FR" sz="1600" b="1" strike="noStrike" spc="-1" dirty="0" smtClean="0">
                <a:uFill>
                  <a:solidFill>
                    <a:srgbClr val="FFFFFF"/>
                  </a:solidFill>
                </a:uFill>
                <a:latin typeface="Arial"/>
                <a:ea typeface="DejaVu Sans"/>
              </a:rPr>
              <a:t/>
            </a:r>
            <a:br>
              <a:rPr lang="fr-FR" sz="1600" b="1" strike="noStrike" spc="-1" dirty="0" smtClean="0">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rPr>
              <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a:t>
            </a:r>
            <a:r>
              <a:rPr lang="fr-FR" sz="1600" b="0" strike="noStrike" spc="-1" dirty="0" smtClean="0">
                <a:solidFill>
                  <a:srgbClr val="000000"/>
                </a:solidFill>
                <a:uFill>
                  <a:solidFill>
                    <a:srgbClr val="FFFFFF"/>
                  </a:solidFill>
                </a:uFill>
                <a:latin typeface="Arial"/>
                <a:ea typeface="DejaVu Sans"/>
              </a:rPr>
              <a:t>porter un regard </a:t>
            </a:r>
            <a:r>
              <a:rPr lang="fr-FR" sz="1600" b="0" strike="noStrike" spc="-1" dirty="0" err="1" smtClean="0">
                <a:solidFill>
                  <a:srgbClr val="000000"/>
                </a:solidFill>
                <a:uFill>
                  <a:solidFill>
                    <a:srgbClr val="FFFFFF"/>
                  </a:solidFill>
                </a:uFill>
                <a:latin typeface="Arial"/>
                <a:ea typeface="DejaVu Sans"/>
              </a:rPr>
              <a:t>énactif</a:t>
            </a:r>
            <a:r>
              <a:rPr lang="fr-FR" sz="1600" b="0" strike="noStrike" spc="-1" dirty="0" smtClean="0">
                <a:solidFill>
                  <a:srgbClr val="000000"/>
                </a:solidFill>
                <a:uFill>
                  <a:solidFill>
                    <a:srgbClr val="FFFFFF"/>
                  </a:solidFill>
                </a:uFill>
                <a:latin typeface="Arial"/>
                <a:ea typeface="DejaVu Sans"/>
              </a:rPr>
              <a:t> sur les avatars </a:t>
            </a:r>
            <a:r>
              <a:rPr lang="fr-FR" sz="1600" b="0" strike="noStrike" spc="-1" dirty="0" err="1" smtClean="0">
                <a:solidFill>
                  <a:srgbClr val="000000"/>
                </a:solidFill>
                <a:uFill>
                  <a:solidFill>
                    <a:srgbClr val="FFFFFF"/>
                  </a:solidFill>
                </a:uFill>
                <a:latin typeface="Arial"/>
                <a:ea typeface="DejaVu Sans"/>
              </a:rPr>
              <a:t>signeurs</a:t>
            </a:r>
            <a:r>
              <a:rPr lang="fr-FR" sz="1600" b="0" strike="noStrike" spc="-1" dirty="0" smtClean="0">
                <a:solidFill>
                  <a:srgbClr val="000000"/>
                </a:solidFill>
                <a:uFill>
                  <a:solidFill>
                    <a:srgbClr val="FFFFFF"/>
                  </a:solidFill>
                </a:uFill>
                <a:latin typeface="Arial"/>
                <a:ea typeface="DejaVu Sans"/>
              </a:rPr>
              <a:t> revient à orienter leur conception en fonction de certains paramètres de la cognition incarnée, essentiels en langue des signes</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rPr>
              <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toute langue des signes fait produire le sens dans l’interactivité et en s’appuyant sur l’ensemble du corps comme ressource, dans son rapport à l’autre, à l’espace et à lui-même</a:t>
            </a:r>
            <a:b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b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a:r>
            <a:b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b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peut-on imaginer des avatars qu</a:t>
            </a:r>
            <a:r>
              <a:rPr lang="fr-FR" sz="1600" spc="-1" dirty="0" smtClean="0">
                <a:solidFill>
                  <a:srgbClr val="000000"/>
                </a:solidFill>
                <a:uFill>
                  <a:solidFill>
                    <a:srgbClr val="FFFFFF"/>
                  </a:solidFill>
                </a:uFill>
                <a:latin typeface="Arial"/>
                <a:ea typeface="DejaVu Sans"/>
                <a:sym typeface="Wingdings" panose="05000000000000000000" pitchFamily="2" charset="2"/>
              </a:rPr>
              <a:t>i puisse simuler un « vécu de </a:t>
            </a:r>
            <a:r>
              <a:rPr lang="fr-FR" sz="1600" spc="-1" dirty="0" err="1" smtClean="0">
                <a:solidFill>
                  <a:srgbClr val="000000"/>
                </a:solidFill>
                <a:uFill>
                  <a:solidFill>
                    <a:srgbClr val="FFFFFF"/>
                  </a:solidFill>
                </a:uFill>
                <a:latin typeface="Arial"/>
                <a:ea typeface="DejaVu Sans"/>
                <a:sym typeface="Wingdings" panose="05000000000000000000" pitchFamily="2" charset="2"/>
              </a:rPr>
              <a:t>signeur</a:t>
            </a:r>
            <a:r>
              <a:rPr lang="fr-FR" sz="1600" spc="-1" dirty="0" smtClean="0">
                <a:solidFill>
                  <a:srgbClr val="000000"/>
                </a:solidFill>
                <a:uFill>
                  <a:solidFill>
                    <a:srgbClr val="FFFFFF"/>
                  </a:solidFill>
                </a:uFill>
                <a:latin typeface="Arial"/>
                <a:ea typeface="DejaVu Sans"/>
                <a:sym typeface="Wingdings" panose="05000000000000000000" pitchFamily="2" charset="2"/>
              </a:rPr>
              <a:t> » dans leur apparence et leur attitude? </a:t>
            </a:r>
            <a:br>
              <a:rPr lang="fr-FR" sz="1600" spc="-1" dirty="0" smtClean="0">
                <a:solidFill>
                  <a:srgbClr val="000000"/>
                </a:solidFill>
                <a:uFill>
                  <a:solidFill>
                    <a:srgbClr val="FFFFFF"/>
                  </a:solidFill>
                </a:uFill>
                <a:latin typeface="Arial"/>
                <a:ea typeface="DejaVu Sans"/>
                <a:sym typeface="Wingdings" panose="05000000000000000000" pitchFamily="2" charset="2"/>
              </a:rPr>
            </a:br>
            <a:r>
              <a:rPr lang="fr-FR" sz="1600" spc="-1" dirty="0" smtClean="0">
                <a:solidFill>
                  <a:srgbClr val="000000"/>
                </a:solidFill>
                <a:uFill>
                  <a:solidFill>
                    <a:srgbClr val="FFFFFF"/>
                  </a:solidFill>
                </a:uFill>
                <a:latin typeface="Arial"/>
                <a:ea typeface="DejaVu Sans"/>
                <a:sym typeface="Wingdings" panose="05000000000000000000" pitchFamily="2" charset="2"/>
              </a:rPr>
              <a:t/>
            </a:r>
            <a:br>
              <a:rPr lang="fr-FR" sz="1600" spc="-1" dirty="0" smtClean="0">
                <a:solidFill>
                  <a:srgbClr val="000000"/>
                </a:solidFill>
                <a:uFill>
                  <a:solidFill>
                    <a:srgbClr val="FFFFFF"/>
                  </a:solidFill>
                </a:uFill>
                <a:latin typeface="Arial"/>
                <a:ea typeface="DejaVu Sans"/>
                <a:sym typeface="Wingdings" panose="05000000000000000000" pitchFamily="2" charset="2"/>
              </a:rPr>
            </a:br>
            <a:r>
              <a:rPr lang="fr-FR" sz="1600" spc="-1" dirty="0" smtClean="0">
                <a:solidFill>
                  <a:srgbClr val="000000"/>
                </a:solidFill>
                <a:uFill>
                  <a:solidFill>
                    <a:srgbClr val="FFFFFF"/>
                  </a:solidFill>
                </a:uFill>
                <a:latin typeface="Arial"/>
                <a:ea typeface="DejaVu Sans"/>
                <a:sym typeface="Wingdings" panose="05000000000000000000" pitchFamily="2" charset="2"/>
              </a:rPr>
              <a:t> variation des points de vue autour de l’interface: quel rôle attribue-t-on à l’observateur? Celui de témoin en 3</a:t>
            </a:r>
            <a:r>
              <a:rPr lang="fr-FR" sz="1600" spc="-1" baseline="30000" dirty="0" smtClean="0">
                <a:solidFill>
                  <a:srgbClr val="000000"/>
                </a:solidFill>
                <a:uFill>
                  <a:solidFill>
                    <a:srgbClr val="FFFFFF"/>
                  </a:solidFill>
                </a:uFill>
                <a:latin typeface="Arial"/>
                <a:ea typeface="DejaVu Sans"/>
                <a:sym typeface="Wingdings" panose="05000000000000000000" pitchFamily="2" charset="2"/>
              </a:rPr>
              <a:t>e</a:t>
            </a:r>
            <a:r>
              <a:rPr lang="fr-FR" sz="1600" spc="-1" dirty="0" smtClean="0">
                <a:solidFill>
                  <a:srgbClr val="000000"/>
                </a:solidFill>
                <a:uFill>
                  <a:solidFill>
                    <a:srgbClr val="FFFFFF"/>
                  </a:solidFill>
                </a:uFill>
                <a:latin typeface="Arial"/>
                <a:ea typeface="DejaVu Sans"/>
                <a:sym typeface="Wingdings" panose="05000000000000000000" pitchFamily="2" charset="2"/>
              </a:rPr>
              <a:t> personne, qui observe la performance et la « décode » sans se vivre comme participant, ou celui de destinataire en 2</a:t>
            </a:r>
            <a:r>
              <a:rPr lang="fr-FR" sz="1600" spc="-1" baseline="30000" dirty="0" smtClean="0">
                <a:solidFill>
                  <a:srgbClr val="000000"/>
                </a:solidFill>
                <a:uFill>
                  <a:solidFill>
                    <a:srgbClr val="FFFFFF"/>
                  </a:solidFill>
                </a:uFill>
                <a:latin typeface="Arial"/>
                <a:ea typeface="DejaVu Sans"/>
                <a:sym typeface="Wingdings" panose="05000000000000000000" pitchFamily="2" charset="2"/>
              </a:rPr>
              <a:t>e</a:t>
            </a:r>
            <a:r>
              <a:rPr lang="fr-FR" sz="1600" spc="-1" dirty="0" smtClean="0">
                <a:solidFill>
                  <a:srgbClr val="000000"/>
                </a:solidFill>
                <a:uFill>
                  <a:solidFill>
                    <a:srgbClr val="FFFFFF"/>
                  </a:solidFill>
                </a:uFill>
                <a:latin typeface="Arial"/>
                <a:ea typeface="DejaVu Sans"/>
                <a:sym typeface="Wingdings" panose="05000000000000000000" pitchFamily="2" charset="2"/>
              </a:rPr>
              <a:t> personne, qui se sent interpelé comme si l’avatar prenait une consistance relative? </a:t>
            </a:r>
            <a:br>
              <a:rPr lang="fr-FR" sz="1600" spc="-1" dirty="0" smtClean="0">
                <a:solidFill>
                  <a:srgbClr val="000000"/>
                </a:solidFill>
                <a:uFill>
                  <a:solidFill>
                    <a:srgbClr val="FFFFFF"/>
                  </a:solidFill>
                </a:uFill>
                <a:latin typeface="Arial"/>
                <a:ea typeface="DejaVu Sans"/>
                <a:sym typeface="Wingdings" panose="05000000000000000000" pitchFamily="2" charset="2"/>
              </a:rPr>
            </a:br>
            <a:r>
              <a:rPr lang="fr-FR" sz="1600" spc="-1" dirty="0" smtClean="0">
                <a:solidFill>
                  <a:srgbClr val="000000"/>
                </a:solidFill>
                <a:uFill>
                  <a:solidFill>
                    <a:srgbClr val="FFFFFF"/>
                  </a:solidFill>
                </a:uFill>
                <a:latin typeface="Arial"/>
                <a:ea typeface="DejaVu Sans"/>
                <a:sym typeface="Wingdings" panose="05000000000000000000" pitchFamily="2" charset="2"/>
              </a:rPr>
              <a:t/>
            </a:r>
            <a:br>
              <a:rPr lang="fr-FR" sz="1600" spc="-1" dirty="0" smtClean="0">
                <a:solidFill>
                  <a:srgbClr val="000000"/>
                </a:solidFill>
                <a:uFill>
                  <a:solidFill>
                    <a:srgbClr val="FFFFFF"/>
                  </a:solidFill>
                </a:uFill>
                <a:latin typeface="Arial"/>
                <a:ea typeface="DejaVu Sans"/>
                <a:sym typeface="Wingdings" panose="05000000000000000000" pitchFamily="2" charset="2"/>
              </a:rPr>
            </a:br>
            <a:r>
              <a:rPr lang="fr-FR" sz="1600" spc="-1" dirty="0" smtClean="0">
                <a:solidFill>
                  <a:srgbClr val="000000"/>
                </a:solidFill>
                <a:uFill>
                  <a:solidFill>
                    <a:srgbClr val="FFFFFF"/>
                  </a:solidFill>
                </a:uFill>
                <a:latin typeface="Arial"/>
                <a:ea typeface="DejaVu Sans"/>
                <a:sym typeface="Wingdings" panose="05000000000000000000" pitchFamily="2" charset="2"/>
              </a:rPr>
              <a:t> finalement, l’interface avec l’avatar repose la question du test de Turing: jusqu’à quel point adhère-t-on à l’avatar, non pas en tant qu’agent psychologique autonome, mais en tant que modèle virtuel d’un </a:t>
            </a:r>
            <a:r>
              <a:rPr lang="fr-FR" sz="1600" spc="-1" dirty="0" err="1" smtClean="0">
                <a:solidFill>
                  <a:srgbClr val="000000"/>
                </a:solidFill>
                <a:uFill>
                  <a:solidFill>
                    <a:srgbClr val="FFFFFF"/>
                  </a:solidFill>
                </a:uFill>
                <a:latin typeface="Arial"/>
                <a:ea typeface="DejaVu Sans"/>
                <a:sym typeface="Wingdings" panose="05000000000000000000" pitchFamily="2" charset="2"/>
              </a:rPr>
              <a:t>signeur</a:t>
            </a:r>
            <a:r>
              <a:rPr lang="fr-FR" sz="1600" spc="-1" dirty="0" smtClean="0">
                <a:solidFill>
                  <a:srgbClr val="000000"/>
                </a:solidFill>
                <a:uFill>
                  <a:solidFill>
                    <a:srgbClr val="FFFFFF"/>
                  </a:solidFill>
                </a:uFill>
                <a:latin typeface="Arial"/>
                <a:ea typeface="DejaVu Sans"/>
                <a:sym typeface="Wingdings" panose="05000000000000000000" pitchFamily="2" charset="2"/>
              </a:rPr>
              <a:t> interactif?</a:t>
            </a:r>
            <a:endParaRPr lang="fr-FR" sz="1600" b="0" strike="noStrike" spc="-1" dirty="0" smtClean="0">
              <a:solidFill>
                <a:srgbClr val="000000"/>
              </a:solidFill>
              <a:uFill>
                <a:solidFill>
                  <a:srgbClr val="FFFFFF"/>
                </a:solidFill>
              </a:uFill>
              <a:latin typeface="Arial"/>
              <a:ea typeface="DejaVu Sans"/>
            </a:endParaRPr>
          </a:p>
          <a:p>
            <a:endParaRPr lang="fr-FR" sz="2000" spc="-1" dirty="0">
              <a:solidFill>
                <a:srgbClr val="000000"/>
              </a:solidFill>
              <a:uFill>
                <a:solidFill>
                  <a:srgbClr val="FFFFFF"/>
                </a:solidFill>
              </a:uFill>
              <a:latin typeface="Arial"/>
              <a:ea typeface="DejaVu Sans"/>
            </a:endParaRPr>
          </a:p>
          <a:p>
            <a:endParaRPr lang="fr-FR" sz="2000" b="0" strike="noStrike" spc="-1" dirty="0" smtClean="0">
              <a:solidFill>
                <a:srgbClr val="000000"/>
              </a:solidFill>
              <a:uFill>
                <a:solidFill>
                  <a:srgbClr val="FFFFFF"/>
                </a:solidFill>
              </a:uFill>
              <a:latin typeface="Arial"/>
              <a:ea typeface="DejaVu Sans"/>
            </a:endParaRPr>
          </a:p>
        </p:txBody>
      </p:sp>
    </p:spTree>
    <p:extLst>
      <p:ext uri="{BB962C8B-B14F-4D97-AF65-F5344CB8AC3E}">
        <p14:creationId xmlns:p14="http://schemas.microsoft.com/office/powerpoint/2010/main" val="18818822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652320" y="144000"/>
            <a:ext cx="7770600" cy="864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2000" b="1" spc="-1" dirty="0" smtClean="0">
                <a:solidFill>
                  <a:srgbClr val="0070C0"/>
                </a:solidFill>
                <a:uFill>
                  <a:solidFill>
                    <a:srgbClr val="FFFFFF"/>
                  </a:solidFill>
                </a:uFill>
                <a:latin typeface="Arial"/>
                <a:ea typeface="DejaVu Sans"/>
              </a:rPr>
              <a:t>Conclusion (remarques finales)</a:t>
            </a:r>
            <a:endParaRPr lang="fr-FR" sz="2000" b="1" i="1" strike="noStrike" spc="-1" dirty="0">
              <a:solidFill>
                <a:srgbClr val="0070C0"/>
              </a:solidFill>
              <a:uFill>
                <a:solidFill>
                  <a:srgbClr val="FFFFFF"/>
                </a:solidFill>
              </a:uFill>
              <a:latin typeface="Arial"/>
            </a:endParaRPr>
          </a:p>
        </p:txBody>
      </p:sp>
      <p:sp>
        <p:nvSpPr>
          <p:cNvPr id="42" name="CustomShape 2"/>
          <p:cNvSpPr/>
          <p:nvPr/>
        </p:nvSpPr>
        <p:spPr>
          <a:xfrm>
            <a:off x="504000" y="1008000"/>
            <a:ext cx="8228160" cy="5661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42900" indent="-342900">
              <a:buFont typeface="Arial" panose="020B0604020202020204" pitchFamily="34" charset="0"/>
              <a:buChar char="•"/>
            </a:pPr>
            <a:r>
              <a:rPr lang="fr-FR" sz="1600" spc="-1" dirty="0" smtClean="0">
                <a:uFill>
                  <a:solidFill>
                    <a:srgbClr val="FFFFFF"/>
                  </a:solidFill>
                </a:uFill>
                <a:latin typeface="Arial"/>
                <a:ea typeface="DejaVu Sans"/>
              </a:rPr>
              <a:t>L’</a:t>
            </a:r>
            <a:r>
              <a:rPr lang="fr-FR" sz="1600" spc="-1" dirty="0" err="1" smtClean="0">
                <a:uFill>
                  <a:solidFill>
                    <a:srgbClr val="FFFFFF"/>
                  </a:solidFill>
                </a:uFill>
                <a:latin typeface="Arial"/>
                <a:ea typeface="DejaVu Sans"/>
              </a:rPr>
              <a:t>énaction</a:t>
            </a:r>
            <a:r>
              <a:rPr lang="fr-FR" sz="1600" spc="-1" dirty="0" smtClean="0">
                <a:uFill>
                  <a:solidFill>
                    <a:srgbClr val="FFFFFF"/>
                  </a:solidFill>
                </a:uFill>
                <a:latin typeface="Arial"/>
                <a:ea typeface="DejaVu Sans"/>
              </a:rPr>
              <a:t> </a:t>
            </a:r>
            <a:r>
              <a:rPr lang="fr-FR" sz="1600" spc="-1" dirty="0" smtClean="0">
                <a:uFill>
                  <a:solidFill>
                    <a:srgbClr val="FFFFFF"/>
                  </a:solidFill>
                </a:uFill>
                <a:latin typeface="Arial"/>
                <a:ea typeface="DejaVu Sans"/>
              </a:rPr>
              <a:t>est </a:t>
            </a:r>
            <a:r>
              <a:rPr lang="fr-FR" sz="1600" spc="-1" dirty="0" smtClean="0">
                <a:uFill>
                  <a:solidFill>
                    <a:srgbClr val="FFFFFF"/>
                  </a:solidFill>
                </a:uFill>
                <a:latin typeface="Arial"/>
                <a:ea typeface="DejaVu Sans"/>
              </a:rPr>
              <a:t>également une théorie de la socialité et de l’interactivité</a:t>
            </a:r>
            <a:br>
              <a:rPr lang="fr-FR" sz="1600" spc="-1" dirty="0" smtClean="0">
                <a:uFill>
                  <a:solidFill>
                    <a:srgbClr val="FFFFFF"/>
                  </a:solidFill>
                </a:uFill>
                <a:latin typeface="Arial"/>
                <a:ea typeface="DejaVu Sans"/>
              </a:rPr>
            </a:br>
            <a:r>
              <a:rPr lang="fr-FR" sz="1600" spc="-1" dirty="0" smtClean="0">
                <a:uFill>
                  <a:solidFill>
                    <a:srgbClr val="FFFFFF"/>
                  </a:solidFill>
                </a:uFill>
                <a:latin typeface="Arial"/>
                <a:ea typeface="DejaVu Sans"/>
              </a:rPr>
              <a:t/>
            </a:r>
            <a:br>
              <a:rPr lang="fr-FR" sz="1600" spc="-1" dirty="0" smtClean="0">
                <a:uFill>
                  <a:solidFill>
                    <a:srgbClr val="FFFFFF"/>
                  </a:solidFill>
                </a:uFill>
                <a:latin typeface="Arial"/>
                <a:ea typeface="DejaVu Sans"/>
              </a:rPr>
            </a:br>
            <a:r>
              <a:rPr lang="fr-FR" sz="1600" spc="-1" dirty="0" smtClean="0">
                <a:uFill>
                  <a:solidFill>
                    <a:srgbClr val="FFFFFF"/>
                  </a:solidFill>
                </a:uFill>
                <a:latin typeface="Arial"/>
                <a:ea typeface="DejaVu Sans"/>
              </a:rPr>
              <a:t>- le corps vivant </a:t>
            </a:r>
            <a:r>
              <a:rPr lang="fr-FR" sz="1600" spc="-1" dirty="0" err="1" smtClean="0">
                <a:uFill>
                  <a:solidFill>
                    <a:srgbClr val="FFFFFF"/>
                  </a:solidFill>
                </a:uFill>
                <a:latin typeface="Arial"/>
                <a:ea typeface="DejaVu Sans"/>
              </a:rPr>
              <a:t>énacte</a:t>
            </a:r>
            <a:r>
              <a:rPr lang="fr-FR" sz="1600" spc="-1" dirty="0" smtClean="0">
                <a:uFill>
                  <a:solidFill>
                    <a:srgbClr val="FFFFFF"/>
                  </a:solidFill>
                </a:uFill>
                <a:latin typeface="Arial"/>
                <a:ea typeface="DejaVu Sans"/>
              </a:rPr>
              <a:t> des </a:t>
            </a:r>
            <a:r>
              <a:rPr lang="fr-FR" sz="1600" spc="-1" dirty="0" err="1" smtClean="0">
                <a:uFill>
                  <a:solidFill>
                    <a:srgbClr val="FFFFFF"/>
                  </a:solidFill>
                </a:uFill>
                <a:latin typeface="Arial"/>
                <a:ea typeface="DejaVu Sans"/>
              </a:rPr>
              <a:t>micro-mondes</a:t>
            </a:r>
            <a:r>
              <a:rPr lang="fr-FR" sz="1600" spc="-1" dirty="0" smtClean="0">
                <a:uFill>
                  <a:solidFill>
                    <a:srgbClr val="FFFFFF"/>
                  </a:solidFill>
                </a:uFill>
                <a:latin typeface="Arial"/>
                <a:ea typeface="DejaVu Sans"/>
              </a:rPr>
              <a:t> vécus en fonction du moment d’évolution ou d’histoire </a:t>
            </a:r>
            <a:r>
              <a:rPr lang="fr-FR" sz="1600" spc="-1" dirty="0" err="1" smtClean="0">
                <a:uFill>
                  <a:solidFill>
                    <a:srgbClr val="FFFFFF"/>
                  </a:solidFill>
                </a:uFill>
                <a:latin typeface="Arial"/>
                <a:ea typeface="DejaVu Sans"/>
              </a:rPr>
              <a:t>autopoïétique</a:t>
            </a:r>
            <a:r>
              <a:rPr lang="fr-FR" sz="1600" spc="-1" dirty="0" smtClean="0">
                <a:uFill>
                  <a:solidFill>
                    <a:srgbClr val="FFFFFF"/>
                  </a:solidFill>
                </a:uFill>
                <a:latin typeface="Arial"/>
                <a:ea typeface="DejaVu Sans"/>
              </a:rPr>
              <a:t> de l’espèce et de la communauté, qu’il réalise à un moment donné dans l’espace et dans le temps</a:t>
            </a:r>
            <a:br>
              <a:rPr lang="fr-FR" sz="1600" spc="-1" dirty="0" smtClean="0">
                <a:uFill>
                  <a:solidFill>
                    <a:srgbClr val="FFFFFF"/>
                  </a:solidFill>
                </a:uFill>
                <a:latin typeface="Arial"/>
                <a:ea typeface="DejaVu Sans"/>
              </a:rPr>
            </a:br>
            <a:r>
              <a:rPr lang="fr-FR" sz="1600" spc="-1" dirty="0" smtClean="0">
                <a:uFill>
                  <a:solidFill>
                    <a:srgbClr val="FFFFFF"/>
                  </a:solidFill>
                </a:uFill>
                <a:latin typeface="Arial"/>
                <a:ea typeface="DejaVu Sans"/>
              </a:rPr>
              <a:t/>
            </a:r>
            <a:br>
              <a:rPr lang="fr-FR" sz="1600" spc="-1" dirty="0" smtClean="0">
                <a:uFill>
                  <a:solidFill>
                    <a:srgbClr val="FFFFFF"/>
                  </a:solidFill>
                </a:uFill>
                <a:latin typeface="Arial"/>
                <a:ea typeface="DejaVu Sans"/>
              </a:rPr>
            </a:br>
            <a:r>
              <a:rPr lang="fr-FR" sz="1600" spc="-1" dirty="0" smtClean="0">
                <a:uFill>
                  <a:solidFill>
                    <a:srgbClr val="FFFFFF"/>
                  </a:solidFill>
                </a:uFill>
                <a:latin typeface="Arial"/>
                <a:ea typeface="DejaVu Sans"/>
              </a:rPr>
              <a:t>- les communautés humaines qui parlent une langue donnée développent des traits culturels, physiques et attitudinaux qui les caractérisent de l’intérieur (sentiment d’appartenir à une tribu) et de l’extérieur (formation des clichés et stéréotypes des groupes humains les uns sur les autres: les Italiens sont ceci ou cela selon les Français, qui sont ceci ou cela selon les Allemands, etc.).</a:t>
            </a:r>
            <a:br>
              <a:rPr lang="fr-FR" sz="1600" spc="-1" dirty="0" smtClean="0">
                <a:uFill>
                  <a:solidFill>
                    <a:srgbClr val="FFFFFF"/>
                  </a:solidFill>
                </a:uFill>
                <a:latin typeface="Arial"/>
                <a:ea typeface="DejaVu Sans"/>
              </a:rPr>
            </a:br>
            <a:r>
              <a:rPr lang="fr-FR" sz="1600" spc="-1" dirty="0" smtClean="0">
                <a:uFill>
                  <a:solidFill>
                    <a:srgbClr val="FFFFFF"/>
                  </a:solidFill>
                </a:uFill>
                <a:latin typeface="Arial"/>
                <a:ea typeface="DejaVu Sans"/>
              </a:rPr>
              <a:t/>
            </a:r>
            <a:br>
              <a:rPr lang="fr-FR" sz="1600" spc="-1" dirty="0" smtClean="0">
                <a:uFill>
                  <a:solidFill>
                    <a:srgbClr val="FFFFFF"/>
                  </a:solidFill>
                </a:uFill>
                <a:latin typeface="Arial"/>
                <a:ea typeface="DejaVu Sans"/>
              </a:rPr>
            </a:br>
            <a:r>
              <a:rPr lang="fr-FR" sz="1600" spc="-1" dirty="0" smtClean="0">
                <a:uFill>
                  <a:solidFill>
                    <a:srgbClr val="FFFFFF"/>
                  </a:solidFill>
                </a:uFill>
                <a:latin typeface="Arial"/>
                <a:ea typeface="DejaVu Sans"/>
                <a:sym typeface="Wingdings" panose="05000000000000000000" pitchFamily="2" charset="2"/>
              </a:rPr>
              <a:t> or les communautés de </a:t>
            </a:r>
            <a:r>
              <a:rPr lang="fr-FR" sz="1600" spc="-1" dirty="0" err="1" smtClean="0">
                <a:uFill>
                  <a:solidFill>
                    <a:srgbClr val="FFFFFF"/>
                  </a:solidFill>
                </a:uFill>
                <a:latin typeface="Arial"/>
                <a:ea typeface="DejaVu Sans"/>
                <a:sym typeface="Wingdings" panose="05000000000000000000" pitchFamily="2" charset="2"/>
              </a:rPr>
              <a:t>signeurs</a:t>
            </a:r>
            <a:r>
              <a:rPr lang="fr-FR" sz="1600" spc="-1" dirty="0" smtClean="0">
                <a:uFill>
                  <a:solidFill>
                    <a:srgbClr val="FFFFFF"/>
                  </a:solidFill>
                </a:uFill>
                <a:latin typeface="Arial"/>
                <a:ea typeface="DejaVu Sans"/>
                <a:sym typeface="Wingdings" panose="05000000000000000000" pitchFamily="2" charset="2"/>
              </a:rPr>
              <a:t> ont connu ces dernières années une mise en observation à travers des fictions cinématographiques ou autres, comme La Famille Bélier, dont le réalisme est sujet à caution (cf. Bienvenue chez les </a:t>
            </a:r>
            <a:r>
              <a:rPr lang="fr-FR" sz="1600" spc="-1" dirty="0" err="1" smtClean="0">
                <a:uFill>
                  <a:solidFill>
                    <a:srgbClr val="FFFFFF"/>
                  </a:solidFill>
                </a:uFill>
                <a:latin typeface="Arial"/>
                <a:ea typeface="DejaVu Sans"/>
                <a:sym typeface="Wingdings" panose="05000000000000000000" pitchFamily="2" charset="2"/>
              </a:rPr>
              <a:t>Ch’ti</a:t>
            </a:r>
            <a:r>
              <a:rPr lang="fr-FR" sz="1600" spc="-1" dirty="0" smtClean="0">
                <a:uFill>
                  <a:solidFill>
                    <a:srgbClr val="FFFFFF"/>
                  </a:solidFill>
                </a:uFill>
                <a:latin typeface="Arial"/>
                <a:ea typeface="DejaVu Sans"/>
                <a:sym typeface="Wingdings" panose="05000000000000000000" pitchFamily="2" charset="2"/>
              </a:rPr>
              <a:t>, et j’en suis un moi-même) mais contribue à fixer une « identité » de la communauté face au public extérieur.</a:t>
            </a:r>
            <a:br>
              <a:rPr lang="fr-FR" sz="1600" spc="-1" dirty="0" smtClean="0">
                <a:uFill>
                  <a:solidFill>
                    <a:srgbClr val="FFFFFF"/>
                  </a:solidFill>
                </a:uFill>
                <a:latin typeface="Arial"/>
                <a:ea typeface="DejaVu Sans"/>
                <a:sym typeface="Wingdings" panose="05000000000000000000" pitchFamily="2" charset="2"/>
              </a:rPr>
            </a:br>
            <a:r>
              <a:rPr lang="fr-FR" sz="1600" spc="-1" dirty="0" smtClean="0">
                <a:uFill>
                  <a:solidFill>
                    <a:srgbClr val="FFFFFF"/>
                  </a:solidFill>
                </a:uFill>
                <a:latin typeface="Arial"/>
                <a:ea typeface="DejaVu Sans"/>
                <a:sym typeface="Wingdings" panose="05000000000000000000" pitchFamily="2" charset="2"/>
              </a:rPr>
              <a:t/>
            </a:r>
            <a:br>
              <a:rPr lang="fr-FR" sz="1600" spc="-1" dirty="0" smtClean="0">
                <a:uFill>
                  <a:solidFill>
                    <a:srgbClr val="FFFFFF"/>
                  </a:solidFill>
                </a:uFill>
                <a:latin typeface="Arial"/>
                <a:ea typeface="DejaVu Sans"/>
                <a:sym typeface="Wingdings" panose="05000000000000000000" pitchFamily="2" charset="2"/>
              </a:rPr>
            </a:br>
            <a:r>
              <a:rPr lang="fr-FR" sz="1600" spc="-1" dirty="0" smtClean="0">
                <a:uFill>
                  <a:solidFill>
                    <a:srgbClr val="FFFFFF"/>
                  </a:solidFill>
                </a:uFill>
                <a:latin typeface="Arial"/>
                <a:ea typeface="DejaVu Sans"/>
                <a:sym typeface="Wingdings" panose="05000000000000000000" pitchFamily="2" charset="2"/>
              </a:rPr>
              <a:t>D’où une question technique concernant l’avatar </a:t>
            </a:r>
            <a:r>
              <a:rPr lang="fr-FR" sz="1600" spc="-1" dirty="0" err="1" smtClean="0">
                <a:uFill>
                  <a:solidFill>
                    <a:srgbClr val="FFFFFF"/>
                  </a:solidFill>
                </a:uFill>
                <a:latin typeface="Arial"/>
                <a:ea typeface="DejaVu Sans"/>
                <a:sym typeface="Wingdings" panose="05000000000000000000" pitchFamily="2" charset="2"/>
              </a:rPr>
              <a:t>signeur</a:t>
            </a:r>
            <a:r>
              <a:rPr lang="fr-FR" sz="1600" spc="-1" dirty="0" smtClean="0">
                <a:uFill>
                  <a:solidFill>
                    <a:srgbClr val="FFFFFF"/>
                  </a:solidFill>
                </a:uFill>
                <a:latin typeface="Arial"/>
                <a:ea typeface="DejaVu Sans"/>
                <a:sym typeface="Wingdings" panose="05000000000000000000" pitchFamily="2" charset="2"/>
              </a:rPr>
              <a:t>: cherche-t-on une simulation relativement immatérielle d’un </a:t>
            </a:r>
            <a:r>
              <a:rPr lang="fr-FR" sz="1600" spc="-1" dirty="0" err="1" smtClean="0">
                <a:uFill>
                  <a:solidFill>
                    <a:srgbClr val="FFFFFF"/>
                  </a:solidFill>
                </a:uFill>
                <a:latin typeface="Arial"/>
                <a:ea typeface="DejaVu Sans"/>
                <a:sym typeface="Wingdings" panose="05000000000000000000" pitchFamily="2" charset="2"/>
              </a:rPr>
              <a:t>signeur</a:t>
            </a:r>
            <a:r>
              <a:rPr lang="fr-FR" sz="1600" spc="-1" dirty="0" smtClean="0">
                <a:uFill>
                  <a:solidFill>
                    <a:srgbClr val="FFFFFF"/>
                  </a:solidFill>
                </a:uFill>
                <a:latin typeface="Arial"/>
                <a:ea typeface="DejaVu Sans"/>
                <a:sym typeface="Wingdings" panose="05000000000000000000" pitchFamily="2" charset="2"/>
              </a:rPr>
              <a:t> anonyme, ou une simulation relativement consistante d’un </a:t>
            </a:r>
            <a:r>
              <a:rPr lang="fr-FR" sz="1600" spc="-1" dirty="0" err="1" smtClean="0">
                <a:uFill>
                  <a:solidFill>
                    <a:srgbClr val="FFFFFF"/>
                  </a:solidFill>
                </a:uFill>
                <a:latin typeface="Arial"/>
                <a:ea typeface="DejaVu Sans"/>
                <a:sym typeface="Wingdings" panose="05000000000000000000" pitchFamily="2" charset="2"/>
              </a:rPr>
              <a:t>signeur</a:t>
            </a:r>
            <a:r>
              <a:rPr lang="fr-FR" sz="1600" spc="-1" dirty="0" smtClean="0">
                <a:uFill>
                  <a:solidFill>
                    <a:srgbClr val="FFFFFF"/>
                  </a:solidFill>
                </a:uFill>
                <a:latin typeface="Arial"/>
                <a:ea typeface="DejaVu Sans"/>
                <a:sym typeface="Wingdings" panose="05000000000000000000" pitchFamily="2" charset="2"/>
              </a:rPr>
              <a:t> muni d’un vécu virtuel et d’un ancrage social virtuel? La question est un peu curieuse mais elle impacte en premier lieu l’idée de l’interface et au-delà les orientations de la conception dans sa dimension technique.</a:t>
            </a:r>
            <a:endParaRPr lang="fr-FR" sz="1600" strike="noStrike" spc="-1" dirty="0" smtClean="0">
              <a:solidFill>
                <a:srgbClr val="000000"/>
              </a:solidFill>
              <a:uFill>
                <a:solidFill>
                  <a:srgbClr val="FFFFFF"/>
                </a:solidFill>
              </a:uFill>
              <a:latin typeface="Arial"/>
              <a:ea typeface="DejaVu Sans"/>
            </a:endParaRPr>
          </a:p>
          <a:p>
            <a:endParaRPr lang="fr-FR" sz="2000" spc="-1" dirty="0">
              <a:solidFill>
                <a:srgbClr val="000000"/>
              </a:solidFill>
              <a:uFill>
                <a:solidFill>
                  <a:srgbClr val="FFFFFF"/>
                </a:solidFill>
              </a:uFill>
              <a:latin typeface="Arial"/>
              <a:ea typeface="DejaVu Sans"/>
            </a:endParaRPr>
          </a:p>
          <a:p>
            <a:endParaRPr lang="fr-FR" sz="2000" b="0" strike="noStrike" spc="-1" dirty="0" smtClean="0">
              <a:solidFill>
                <a:srgbClr val="000000"/>
              </a:solidFill>
              <a:uFill>
                <a:solidFill>
                  <a:srgbClr val="FFFFFF"/>
                </a:solidFill>
              </a:uFill>
              <a:latin typeface="Arial"/>
              <a:ea typeface="DejaVu Sans"/>
            </a:endParaRPr>
          </a:p>
        </p:txBody>
      </p:sp>
    </p:spTree>
    <p:extLst>
      <p:ext uri="{BB962C8B-B14F-4D97-AF65-F5344CB8AC3E}">
        <p14:creationId xmlns:p14="http://schemas.microsoft.com/office/powerpoint/2010/main" val="82315196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652320" y="144000"/>
            <a:ext cx="7770600" cy="864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2000" b="1" spc="-1" dirty="0" smtClean="0">
                <a:solidFill>
                  <a:srgbClr val="000000"/>
                </a:solidFill>
                <a:uFill>
                  <a:solidFill>
                    <a:srgbClr val="FFFFFF"/>
                  </a:solidFill>
                </a:uFill>
                <a:latin typeface="Arial"/>
                <a:ea typeface="DejaVu Sans"/>
              </a:rPr>
              <a:t>Introduction</a:t>
            </a:r>
            <a:endParaRPr lang="fr-FR" sz="2000" b="1" spc="-1" dirty="0">
              <a:solidFill>
                <a:srgbClr val="000000"/>
              </a:solidFill>
              <a:uFill>
                <a:solidFill>
                  <a:srgbClr val="FFFFFF"/>
                </a:solidFill>
              </a:uFill>
              <a:latin typeface="Arial"/>
              <a:ea typeface="DejaVu Sans"/>
            </a:endParaRPr>
          </a:p>
        </p:txBody>
      </p:sp>
      <p:sp>
        <p:nvSpPr>
          <p:cNvPr id="42" name="CustomShape 2"/>
          <p:cNvSpPr/>
          <p:nvPr/>
        </p:nvSpPr>
        <p:spPr>
          <a:xfrm>
            <a:off x="504000" y="1008000"/>
            <a:ext cx="8228160" cy="5661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42900" indent="-342900">
              <a:buFont typeface="Arial" panose="020B0604020202020204" pitchFamily="34" charset="0"/>
              <a:buChar char="•"/>
            </a:pPr>
            <a:r>
              <a:rPr lang="fr-FR" sz="1600" b="0" strike="noStrike" spc="-1" dirty="0" smtClean="0">
                <a:solidFill>
                  <a:srgbClr val="000000"/>
                </a:solidFill>
                <a:uFill>
                  <a:solidFill>
                    <a:srgbClr val="FFFFFF"/>
                  </a:solidFill>
                </a:uFill>
                <a:latin typeface="Arial"/>
                <a:ea typeface="DejaVu Sans"/>
              </a:rPr>
              <a:t>Ma position dans cette journée:</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a:t>
            </a:r>
            <a:r>
              <a:rPr lang="fr-FR" sz="1600" b="0" strike="noStrike" spc="-1" dirty="0" smtClean="0">
                <a:solidFill>
                  <a:srgbClr val="000000"/>
                </a:solidFill>
                <a:uFill>
                  <a:solidFill>
                    <a:srgbClr val="FFFFFF"/>
                  </a:solidFill>
                </a:uFill>
                <a:latin typeface="Arial"/>
                <a:ea typeface="DejaVu Sans"/>
              </a:rPr>
              <a:t>linguiste des langues vocales </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intéressé par la diversité des langues dans la typologie des langues naturelles</a:t>
            </a:r>
            <a:b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b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langues indo-européennes romanes, germaniques, celtiques, slaves</a:t>
            </a:r>
            <a:b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b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langues plus « exotiques »: basque, japonais, inuktitut, guarani</a:t>
            </a:r>
            <a:b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br>
            <a:endParaRPr lang="fr-FR" sz="1600" b="0" strike="noStrike" spc="-1" dirty="0" smtClean="0">
              <a:solidFill>
                <a:srgbClr val="000000"/>
              </a:solidFill>
              <a:uFill>
                <a:solidFill>
                  <a:srgbClr val="FFFFFF"/>
                </a:solidFill>
              </a:uFill>
              <a:latin typeface="Arial"/>
              <a:ea typeface="DejaVu Sans"/>
              <a:sym typeface="Wingdings" panose="05000000000000000000" pitchFamily="2" charset="2"/>
            </a:endParaRPr>
          </a:p>
          <a:p>
            <a:pPr marL="342900" indent="-342900">
              <a:buFont typeface="Arial" panose="020B0604020202020204" pitchFamily="34" charset="0"/>
              <a:buChar char="•"/>
            </a:pPr>
            <a:r>
              <a:rPr lang="fr-FR" sz="1600" spc="-1" dirty="0" smtClean="0">
                <a:solidFill>
                  <a:srgbClr val="000000"/>
                </a:solidFill>
                <a:uFill>
                  <a:solidFill>
                    <a:srgbClr val="FFFFFF"/>
                  </a:solidFill>
                </a:uFill>
                <a:latin typeface="Arial"/>
                <a:ea typeface="DejaVu Sans"/>
                <a:sym typeface="Wingdings" panose="05000000000000000000" pitchFamily="2" charset="2"/>
              </a:rPr>
              <a:t>Mon objectif: tenter d’apporter un regard sur la notion d’avatar </a:t>
            </a:r>
            <a:r>
              <a:rPr lang="fr-FR" sz="1600" spc="-1" dirty="0" err="1" smtClean="0">
                <a:solidFill>
                  <a:srgbClr val="000000"/>
                </a:solidFill>
                <a:uFill>
                  <a:solidFill>
                    <a:srgbClr val="FFFFFF"/>
                  </a:solidFill>
                </a:uFill>
                <a:latin typeface="Arial"/>
                <a:ea typeface="DejaVu Sans"/>
                <a:sym typeface="Wingdings" panose="05000000000000000000" pitchFamily="2" charset="2"/>
              </a:rPr>
              <a:t>signeur</a:t>
            </a:r>
            <a:r>
              <a:rPr lang="fr-FR" sz="1600" spc="-1" dirty="0" smtClean="0">
                <a:solidFill>
                  <a:srgbClr val="000000"/>
                </a:solidFill>
                <a:uFill>
                  <a:solidFill>
                    <a:srgbClr val="FFFFFF"/>
                  </a:solidFill>
                </a:uFill>
                <a:latin typeface="Arial"/>
                <a:ea typeface="DejaVu Sans"/>
                <a:sym typeface="Wingdings" panose="05000000000000000000" pitchFamily="2" charset="2"/>
              </a:rPr>
              <a:t> à partir du travail que j’ai réalisé sur les langues naturelles</a:t>
            </a:r>
            <a:br>
              <a:rPr lang="fr-FR" sz="1600" spc="-1" dirty="0" smtClean="0">
                <a:solidFill>
                  <a:srgbClr val="000000"/>
                </a:solidFill>
                <a:uFill>
                  <a:solidFill>
                    <a:srgbClr val="FFFFFF"/>
                  </a:solidFill>
                </a:uFill>
                <a:latin typeface="Arial"/>
                <a:ea typeface="DejaVu Sans"/>
                <a:sym typeface="Wingdings" panose="05000000000000000000" pitchFamily="2" charset="2"/>
              </a:rPr>
            </a:br>
            <a:endParaRPr lang="fr-FR" sz="1600" spc="-1" dirty="0" smtClean="0">
              <a:solidFill>
                <a:srgbClr val="000000"/>
              </a:solidFill>
              <a:uFill>
                <a:solidFill>
                  <a:srgbClr val="FFFFFF"/>
                </a:solidFill>
              </a:uFill>
              <a:latin typeface="Arial"/>
              <a:ea typeface="DejaVu Sans"/>
              <a:sym typeface="Wingdings" panose="05000000000000000000" pitchFamily="2" charset="2"/>
            </a:endParaRPr>
          </a:p>
          <a:p>
            <a:pPr marL="342900" indent="-342900">
              <a:buFont typeface="Arial" panose="020B0604020202020204" pitchFamily="34" charset="0"/>
              <a:buChar char="•"/>
            </a:pP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Plan:</a:t>
            </a:r>
            <a:b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b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1) comment j’en viens à une linguistique </a:t>
            </a:r>
            <a:r>
              <a:rPr lang="fr-FR" sz="1600" b="0" strike="noStrike" spc="-1" dirty="0" err="1" smtClean="0">
                <a:solidFill>
                  <a:srgbClr val="000000"/>
                </a:solidFill>
                <a:uFill>
                  <a:solidFill>
                    <a:srgbClr val="FFFFFF"/>
                  </a:solidFill>
                </a:uFill>
                <a:latin typeface="Arial"/>
                <a:ea typeface="DejaVu Sans"/>
                <a:sym typeface="Wingdings" panose="05000000000000000000" pitchFamily="2" charset="2"/>
              </a:rPr>
              <a:t>énactive</a:t>
            </a: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à partir de la grammaire des langues naturelles (cela ne va pas de soi)</a:t>
            </a:r>
            <a:b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b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2) quelques propriétés qui fondent une « linguistique </a:t>
            </a:r>
            <a:r>
              <a:rPr lang="fr-FR" sz="1600" b="0" strike="noStrike" spc="-1" dirty="0" err="1" smtClean="0">
                <a:solidFill>
                  <a:srgbClr val="000000"/>
                </a:solidFill>
                <a:uFill>
                  <a:solidFill>
                    <a:srgbClr val="FFFFFF"/>
                  </a:solidFill>
                </a:uFill>
                <a:latin typeface="Arial"/>
                <a:ea typeface="DejaVu Sans"/>
                <a:sym typeface="Wingdings" panose="05000000000000000000" pitchFamily="2" charset="2"/>
              </a:rPr>
              <a:t>énactive</a:t>
            </a: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a:t>
            </a:r>
            <a:b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b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3) quelques propriétés phénoménologiques des langues vocales</a:t>
            </a:r>
            <a:b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b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4) vers les propriétés phénoménologiques des langues signées ou « </a:t>
            </a:r>
            <a:r>
              <a:rPr lang="fr-FR" sz="1600" b="0" strike="noStrike" spc="-1" dirty="0" err="1" smtClean="0">
                <a:solidFill>
                  <a:srgbClr val="000000"/>
                </a:solidFill>
                <a:uFill>
                  <a:solidFill>
                    <a:srgbClr val="FFFFFF"/>
                  </a:solidFill>
                </a:uFill>
                <a:latin typeface="Arial"/>
                <a:ea typeface="DejaVu Sans"/>
                <a:sym typeface="Wingdings" panose="05000000000000000000" pitchFamily="2" charset="2"/>
              </a:rPr>
              <a:t>manuo</a:t>
            </a: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-faciales »</a:t>
            </a:r>
            <a:b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b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5) conséquences pour les avatars </a:t>
            </a:r>
            <a:r>
              <a:rPr lang="fr-FR" sz="1600" b="0" strike="noStrike" spc="-1" dirty="0" err="1" smtClean="0">
                <a:solidFill>
                  <a:srgbClr val="000000"/>
                </a:solidFill>
                <a:uFill>
                  <a:solidFill>
                    <a:srgbClr val="FFFFFF"/>
                  </a:solidFill>
                </a:uFill>
                <a:latin typeface="Arial"/>
                <a:ea typeface="DejaVu Sans"/>
                <a:sym typeface="Wingdings" panose="05000000000000000000" pitchFamily="2" charset="2"/>
              </a:rPr>
              <a:t>signeurs</a:t>
            </a: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envisagés dans le contexte d’interfaces</a:t>
            </a:r>
            <a:endParaRPr lang="fr-FR" sz="1600" b="0" strike="noStrike" spc="-1" dirty="0" smtClean="0">
              <a:solidFill>
                <a:srgbClr val="000000"/>
              </a:solidFill>
              <a:uFill>
                <a:solidFill>
                  <a:srgbClr val="FFFFFF"/>
                </a:solidFill>
              </a:uFill>
              <a:latin typeface="Arial"/>
              <a:ea typeface="DejaVu Sans"/>
            </a:endParaRPr>
          </a:p>
          <a:p>
            <a:endParaRPr lang="fr-FR" sz="2000" spc="-1" dirty="0">
              <a:solidFill>
                <a:srgbClr val="000000"/>
              </a:solidFill>
              <a:uFill>
                <a:solidFill>
                  <a:srgbClr val="FFFFFF"/>
                </a:solidFill>
              </a:uFill>
              <a:latin typeface="Arial"/>
              <a:ea typeface="DejaVu Sans"/>
            </a:endParaRPr>
          </a:p>
          <a:p>
            <a:endParaRPr lang="fr-FR" sz="2000" b="0" strike="noStrike" spc="-1" dirty="0" smtClean="0">
              <a:solidFill>
                <a:srgbClr val="000000"/>
              </a:solidFill>
              <a:uFill>
                <a:solidFill>
                  <a:srgbClr val="FFFFFF"/>
                </a:solidFill>
              </a:uFill>
              <a:latin typeface="Arial"/>
              <a:ea typeface="DejaVu Sans"/>
            </a:endParaRPr>
          </a:p>
        </p:txBody>
      </p:sp>
    </p:spTree>
    <p:extLst>
      <p:ext uri="{BB962C8B-B14F-4D97-AF65-F5344CB8AC3E}">
        <p14:creationId xmlns:p14="http://schemas.microsoft.com/office/powerpoint/2010/main" val="213382316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652320" y="144000"/>
            <a:ext cx="7770600" cy="864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2000" b="1" spc="-1" dirty="0" smtClean="0">
                <a:solidFill>
                  <a:srgbClr val="000000"/>
                </a:solidFill>
                <a:uFill>
                  <a:solidFill>
                    <a:srgbClr val="FFFFFF"/>
                  </a:solidFill>
                </a:uFill>
                <a:latin typeface="Arial"/>
                <a:ea typeface="DejaVu Sans"/>
              </a:rPr>
              <a:t>Comment un grammairien des formes abstraites en vient-il à une linguistique </a:t>
            </a:r>
            <a:r>
              <a:rPr lang="fr-FR" sz="2000" b="1" spc="-1" dirty="0" err="1" smtClean="0">
                <a:solidFill>
                  <a:srgbClr val="000000"/>
                </a:solidFill>
                <a:uFill>
                  <a:solidFill>
                    <a:srgbClr val="FFFFFF"/>
                  </a:solidFill>
                </a:uFill>
                <a:latin typeface="Arial"/>
                <a:ea typeface="DejaVu Sans"/>
              </a:rPr>
              <a:t>énactive</a:t>
            </a:r>
            <a:r>
              <a:rPr lang="fr-FR" sz="2000" b="1" spc="-1" dirty="0" smtClean="0">
                <a:solidFill>
                  <a:srgbClr val="000000"/>
                </a:solidFill>
                <a:uFill>
                  <a:solidFill>
                    <a:srgbClr val="FFFFFF"/>
                  </a:solidFill>
                </a:uFill>
                <a:latin typeface="Arial"/>
                <a:ea typeface="DejaVu Sans"/>
              </a:rPr>
              <a:t>?</a:t>
            </a:r>
            <a:endParaRPr lang="fr-FR" sz="2000" b="1" spc="-1" dirty="0">
              <a:solidFill>
                <a:srgbClr val="000000"/>
              </a:solidFill>
              <a:uFill>
                <a:solidFill>
                  <a:srgbClr val="FFFFFF"/>
                </a:solidFill>
              </a:uFill>
              <a:latin typeface="Arial"/>
              <a:ea typeface="DejaVu Sans"/>
            </a:endParaRPr>
          </a:p>
        </p:txBody>
      </p:sp>
      <p:sp>
        <p:nvSpPr>
          <p:cNvPr id="42" name="CustomShape 2"/>
          <p:cNvSpPr/>
          <p:nvPr/>
        </p:nvSpPr>
        <p:spPr>
          <a:xfrm>
            <a:off x="504000" y="1008000"/>
            <a:ext cx="8228160" cy="5661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42900" indent="-342900">
              <a:buFont typeface="Arial" panose="020B0604020202020204" pitchFamily="34" charset="0"/>
              <a:buChar char="•"/>
            </a:pPr>
            <a:r>
              <a:rPr lang="fr-FR" sz="1600" b="0" strike="noStrike" spc="-1" dirty="0" smtClean="0">
                <a:solidFill>
                  <a:srgbClr val="000000"/>
                </a:solidFill>
                <a:uFill>
                  <a:solidFill>
                    <a:srgbClr val="FFFFFF"/>
                  </a:solidFill>
                </a:uFill>
                <a:latin typeface="Arial"/>
                <a:ea typeface="DejaVu Sans"/>
              </a:rPr>
              <a:t>La « </a:t>
            </a:r>
            <a:r>
              <a:rPr lang="fr-FR" sz="1600" b="0" strike="noStrike" spc="-1" dirty="0" err="1" smtClean="0">
                <a:solidFill>
                  <a:srgbClr val="000000"/>
                </a:solidFill>
                <a:uFill>
                  <a:solidFill>
                    <a:srgbClr val="FFFFFF"/>
                  </a:solidFill>
                </a:uFill>
                <a:latin typeface="Arial"/>
                <a:ea typeface="DejaVu Sans"/>
              </a:rPr>
              <a:t>submorphémie</a:t>
            </a:r>
            <a:r>
              <a:rPr lang="fr-FR" sz="1600" b="0" strike="noStrike" spc="-1" dirty="0" smtClean="0">
                <a:solidFill>
                  <a:srgbClr val="000000"/>
                </a:solidFill>
                <a:uFill>
                  <a:solidFill>
                    <a:srgbClr val="FFFFFF"/>
                  </a:solidFill>
                </a:uFill>
                <a:latin typeface="Arial"/>
                <a:ea typeface="DejaVu Sans"/>
              </a:rPr>
              <a:t> grammaticale »</a:t>
            </a:r>
          </a:p>
          <a:p>
            <a:pPr marL="342900" indent="-342900">
              <a:buFont typeface="Arial" panose="020B0604020202020204" pitchFamily="34" charset="0"/>
              <a:buChar char="•"/>
            </a:pPr>
            <a:endParaRPr lang="fr-FR" sz="1600" spc="-1" dirty="0">
              <a:solidFill>
                <a:srgbClr val="000000"/>
              </a:solidFill>
              <a:uFill>
                <a:solidFill>
                  <a:srgbClr val="FFFFFF"/>
                </a:solidFill>
              </a:uFill>
              <a:latin typeface="Arial"/>
              <a:ea typeface="DejaVu Sans"/>
            </a:endParaRPr>
          </a:p>
          <a:p>
            <a:pPr marL="342900" indent="-342900">
              <a:buFont typeface="Arial" panose="020B0604020202020204" pitchFamily="34" charset="0"/>
              <a:buChar char="•"/>
            </a:pPr>
            <a:r>
              <a:rPr lang="fr-FR" sz="1600" b="0" strike="noStrike" spc="-1" dirty="0" smtClean="0">
                <a:solidFill>
                  <a:srgbClr val="000000"/>
                </a:solidFill>
                <a:uFill>
                  <a:solidFill>
                    <a:srgbClr val="FFFFFF"/>
                  </a:solidFill>
                </a:uFill>
                <a:latin typeface="Arial"/>
                <a:ea typeface="DejaVu Sans"/>
              </a:rPr>
              <a:t>Mon cadre théorique de référence comme étudiant: la psychomécanique du langage de Gustave Guillaume</a:t>
            </a:r>
            <a:br>
              <a:rPr lang="fr-FR" sz="1600" b="0" strike="noStrike" spc="-1" dirty="0" smtClean="0">
                <a:solidFill>
                  <a:srgbClr val="000000"/>
                </a:solidFill>
                <a:uFill>
                  <a:solidFill>
                    <a:srgbClr val="FFFFFF"/>
                  </a:solidFill>
                </a:uFill>
                <a:latin typeface="Arial"/>
                <a:ea typeface="DejaVu Sans"/>
              </a:rPr>
            </a:br>
            <a:r>
              <a:rPr lang="fr-FR" sz="1600" spc="-1" dirty="0" smtClean="0">
                <a:solidFill>
                  <a:srgbClr val="000000"/>
                </a:solidFill>
                <a:uFill>
                  <a:solidFill>
                    <a:srgbClr val="FFFFFF"/>
                  </a:solidFill>
                </a:uFill>
                <a:latin typeface="Arial"/>
                <a:ea typeface="DejaVu Sans"/>
                <a:sym typeface="Wingdings" panose="05000000000000000000" pitchFamily="2" charset="2"/>
              </a:rPr>
              <a:t> idée centrale: les systèmes grammaticaux organisent des formes linguistiques qui correspondent à des étapes mentales dans des « actes de représentation »</a:t>
            </a:r>
            <a:br>
              <a:rPr lang="fr-FR" sz="1600" spc="-1" dirty="0" smtClean="0">
                <a:solidFill>
                  <a:srgbClr val="000000"/>
                </a:solidFill>
                <a:uFill>
                  <a:solidFill>
                    <a:srgbClr val="FFFFFF"/>
                  </a:solidFill>
                </a:uFill>
                <a:latin typeface="Arial"/>
                <a:ea typeface="DejaVu Sans"/>
                <a:sym typeface="Wingdings" panose="05000000000000000000" pitchFamily="2" charset="2"/>
              </a:rPr>
            </a:br>
            <a:r>
              <a:rPr lang="fr-FR" sz="1600" spc="-1" dirty="0" smtClean="0">
                <a:solidFill>
                  <a:srgbClr val="000000"/>
                </a:solidFill>
                <a:uFill>
                  <a:solidFill>
                    <a:srgbClr val="FFFFFF"/>
                  </a:solidFill>
                </a:uFill>
                <a:latin typeface="Arial"/>
                <a:ea typeface="DejaVu Sans"/>
                <a:sym typeface="Wingdings" panose="05000000000000000000" pitchFamily="2" charset="2"/>
              </a:rPr>
              <a:t> élément de méthodologie: on s’appuie sur des analogies de niveau « </a:t>
            </a:r>
            <a:r>
              <a:rPr lang="fr-FR" sz="1600" spc="-1" dirty="0" err="1" smtClean="0">
                <a:solidFill>
                  <a:srgbClr val="000000"/>
                </a:solidFill>
                <a:uFill>
                  <a:solidFill>
                    <a:srgbClr val="FFFFFF"/>
                  </a:solidFill>
                </a:uFill>
                <a:latin typeface="Arial"/>
                <a:ea typeface="DejaVu Sans"/>
                <a:sym typeface="Wingdings" panose="05000000000000000000" pitchFamily="2" charset="2"/>
              </a:rPr>
              <a:t>submorphémique</a:t>
            </a:r>
            <a:r>
              <a:rPr lang="fr-FR" sz="1600" spc="-1" dirty="0" smtClean="0">
                <a:solidFill>
                  <a:srgbClr val="000000"/>
                </a:solidFill>
                <a:uFill>
                  <a:solidFill>
                    <a:srgbClr val="FFFFFF"/>
                  </a:solidFill>
                </a:uFill>
                <a:latin typeface="Arial"/>
                <a:ea typeface="DejaVu Sans"/>
                <a:sym typeface="Wingdings" panose="05000000000000000000" pitchFamily="2" charset="2"/>
              </a:rPr>
              <a:t> » (au-dessous de ce qui est considéré comme morphème)</a:t>
            </a:r>
            <a:br>
              <a:rPr lang="fr-FR" sz="1600" spc="-1" dirty="0" smtClean="0">
                <a:solidFill>
                  <a:srgbClr val="000000"/>
                </a:solidFill>
                <a:uFill>
                  <a:solidFill>
                    <a:srgbClr val="FFFFFF"/>
                  </a:solidFill>
                </a:uFill>
                <a:latin typeface="Arial"/>
                <a:ea typeface="DejaVu Sans"/>
                <a:sym typeface="Wingdings" panose="05000000000000000000" pitchFamily="2" charset="2"/>
              </a:rPr>
            </a:br>
            <a:r>
              <a:rPr lang="fr-FR" sz="1600" spc="-1" dirty="0" smtClean="0">
                <a:solidFill>
                  <a:srgbClr val="000000"/>
                </a:solidFill>
                <a:uFill>
                  <a:solidFill>
                    <a:srgbClr val="FFFFFF"/>
                  </a:solidFill>
                </a:uFill>
                <a:latin typeface="Arial"/>
                <a:ea typeface="DejaVu Sans"/>
                <a:sym typeface="Wingdings" panose="05000000000000000000" pitchFamily="2" charset="2"/>
              </a:rPr>
              <a:t>Ex: </a:t>
            </a:r>
            <a:r>
              <a:rPr lang="fr-FR" sz="1600" spc="-1" dirty="0" err="1" smtClean="0">
                <a:solidFill>
                  <a:srgbClr val="000000"/>
                </a:solidFill>
                <a:uFill>
                  <a:solidFill>
                    <a:srgbClr val="FFFFFF"/>
                  </a:solidFill>
                </a:uFill>
                <a:latin typeface="Arial"/>
                <a:ea typeface="DejaVu Sans"/>
                <a:sym typeface="Wingdings" panose="05000000000000000000" pitchFamily="2" charset="2"/>
              </a:rPr>
              <a:t>march-A</a:t>
            </a:r>
            <a:r>
              <a:rPr lang="fr-FR" sz="1600" spc="-1" dirty="0" smtClean="0">
                <a:solidFill>
                  <a:srgbClr val="000000"/>
                </a:solidFill>
                <a:uFill>
                  <a:solidFill>
                    <a:srgbClr val="FFFFFF"/>
                  </a:solidFill>
                </a:uFill>
                <a:latin typeface="Arial"/>
                <a:ea typeface="DejaVu Sans"/>
                <a:sym typeface="Wingdings" panose="05000000000000000000" pitchFamily="2" charset="2"/>
              </a:rPr>
              <a:t> / marche-R-A, </a:t>
            </a:r>
            <a:r>
              <a:rPr lang="fr-FR" sz="1600" spc="-1" dirty="0" err="1" smtClean="0">
                <a:solidFill>
                  <a:srgbClr val="000000"/>
                </a:solidFill>
                <a:uFill>
                  <a:solidFill>
                    <a:srgbClr val="FFFFFF"/>
                  </a:solidFill>
                </a:uFill>
                <a:latin typeface="Arial"/>
                <a:ea typeface="DejaVu Sans"/>
                <a:sym typeface="Wingdings" panose="05000000000000000000" pitchFamily="2" charset="2"/>
              </a:rPr>
              <a:t>march-AIT</a:t>
            </a:r>
            <a:r>
              <a:rPr lang="fr-FR" sz="1600" spc="-1" dirty="0" smtClean="0">
                <a:solidFill>
                  <a:srgbClr val="000000"/>
                </a:solidFill>
                <a:uFill>
                  <a:solidFill>
                    <a:srgbClr val="FFFFFF"/>
                  </a:solidFill>
                </a:uFill>
                <a:latin typeface="Arial"/>
                <a:ea typeface="DejaVu Sans"/>
                <a:sym typeface="Wingdings" panose="05000000000000000000" pitchFamily="2" charset="2"/>
              </a:rPr>
              <a:t> / marche-R-AIT</a:t>
            </a: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a:r>
            <a:b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br>
            <a:endParaRPr lang="fr-FR" sz="1600" b="0" strike="noStrike" spc="-1" dirty="0" smtClean="0">
              <a:solidFill>
                <a:srgbClr val="000000"/>
              </a:solidFill>
              <a:uFill>
                <a:solidFill>
                  <a:srgbClr val="FFFFFF"/>
                </a:solidFill>
              </a:uFill>
              <a:latin typeface="Arial"/>
              <a:ea typeface="DejaVu Sans"/>
              <a:sym typeface="Wingdings" panose="05000000000000000000" pitchFamily="2" charset="2"/>
            </a:endParaRPr>
          </a:p>
          <a:p>
            <a:pPr marL="342900" indent="-342900">
              <a:buFont typeface="Arial" panose="020B0604020202020204" pitchFamily="34" charset="0"/>
              <a:buChar char="•"/>
            </a:pPr>
            <a:r>
              <a:rPr lang="fr-FR" sz="1600" spc="-1" dirty="0" smtClean="0">
                <a:solidFill>
                  <a:srgbClr val="000000"/>
                </a:solidFill>
                <a:uFill>
                  <a:solidFill>
                    <a:srgbClr val="FFFFFF"/>
                  </a:solidFill>
                </a:uFill>
                <a:latin typeface="Arial"/>
                <a:ea typeface="DejaVu Sans"/>
                <a:sym typeface="Wingdings" panose="05000000000000000000" pitchFamily="2" charset="2"/>
              </a:rPr>
              <a:t>En appliquant cette méthode à la grammaire de l’anglais de manière généralisée, j’ai mis en évidence l’existence d’un répertoire d’éléments formateurs de niveau phonémique qui entrent dans la composition de marqueurs grammaticaux</a:t>
            </a:r>
            <a:br>
              <a:rPr lang="fr-FR" sz="1600" spc="-1" dirty="0" smtClean="0">
                <a:solidFill>
                  <a:srgbClr val="000000"/>
                </a:solidFill>
                <a:uFill>
                  <a:solidFill>
                    <a:srgbClr val="FFFFFF"/>
                  </a:solidFill>
                </a:uFill>
                <a:latin typeface="Arial"/>
                <a:ea typeface="DejaVu Sans"/>
                <a:sym typeface="Wingdings" panose="05000000000000000000" pitchFamily="2" charset="2"/>
              </a:rPr>
            </a:br>
            <a:r>
              <a:rPr lang="fr-FR" sz="1600" spc="-1" dirty="0" smtClean="0">
                <a:solidFill>
                  <a:srgbClr val="000000"/>
                </a:solidFill>
                <a:uFill>
                  <a:solidFill>
                    <a:srgbClr val="FFFFFF"/>
                  </a:solidFill>
                </a:uFill>
                <a:latin typeface="Arial"/>
                <a:ea typeface="DejaVu Sans"/>
                <a:sym typeface="Wingdings" panose="05000000000000000000" pitchFamily="2" charset="2"/>
              </a:rPr>
              <a:t>* Ex: WH « rechercher une entité non disponible en mémoire de travail »</a:t>
            </a:r>
            <a:br>
              <a:rPr lang="fr-FR" sz="1600" spc="-1" dirty="0" smtClean="0">
                <a:solidFill>
                  <a:srgbClr val="000000"/>
                </a:solidFill>
                <a:uFill>
                  <a:solidFill>
                    <a:srgbClr val="FFFFFF"/>
                  </a:solidFill>
                </a:uFill>
                <a:latin typeface="Arial"/>
                <a:ea typeface="DejaVu Sans"/>
                <a:sym typeface="Wingdings" panose="05000000000000000000" pitchFamily="2" charset="2"/>
              </a:rPr>
            </a:br>
            <a:r>
              <a:rPr lang="fr-FR" sz="1600" spc="-1" dirty="0" smtClean="0">
                <a:solidFill>
                  <a:srgbClr val="000000"/>
                </a:solidFill>
                <a:uFill>
                  <a:solidFill>
                    <a:srgbClr val="FFFFFF"/>
                  </a:solidFill>
                </a:uFill>
                <a:latin typeface="Arial"/>
                <a:ea typeface="DejaVu Sans"/>
                <a:sym typeface="Wingdings" panose="05000000000000000000" pitchFamily="2" charset="2"/>
              </a:rPr>
              <a:t>vs TH « récupérer une entité disponible en mémoire de travail »</a:t>
            </a:r>
            <a:br>
              <a:rPr lang="fr-FR" sz="1600" spc="-1" dirty="0" smtClean="0">
                <a:solidFill>
                  <a:srgbClr val="000000"/>
                </a:solidFill>
                <a:uFill>
                  <a:solidFill>
                    <a:srgbClr val="FFFFFF"/>
                  </a:solidFill>
                </a:uFill>
                <a:latin typeface="Arial"/>
                <a:ea typeface="DejaVu Sans"/>
                <a:sym typeface="Wingdings" panose="05000000000000000000" pitchFamily="2" charset="2"/>
              </a:rPr>
            </a:br>
            <a:r>
              <a:rPr lang="fr-FR" sz="1600" spc="-1" dirty="0" smtClean="0">
                <a:solidFill>
                  <a:srgbClr val="000000"/>
                </a:solidFill>
                <a:uFill>
                  <a:solidFill>
                    <a:srgbClr val="FFFFFF"/>
                  </a:solidFill>
                </a:uFill>
                <a:latin typeface="Arial"/>
                <a:ea typeface="DejaVu Sans"/>
                <a:sym typeface="Wingdings" panose="05000000000000000000" pitchFamily="2" charset="2"/>
              </a:rPr>
              <a:t> d’où des oppositions simples: WHEN = « moment </a:t>
            </a:r>
            <a:r>
              <a:rPr lang="fr-FR" sz="1600" spc="-1" dirty="0" err="1" smtClean="0">
                <a:solidFill>
                  <a:srgbClr val="000000"/>
                </a:solidFill>
                <a:uFill>
                  <a:solidFill>
                    <a:srgbClr val="FFFFFF"/>
                  </a:solidFill>
                </a:uFill>
                <a:latin typeface="Arial"/>
                <a:ea typeface="DejaVu Sans"/>
                <a:sym typeface="Wingdings" panose="05000000000000000000" pitchFamily="2" charset="2"/>
              </a:rPr>
              <a:t>amémoriel</a:t>
            </a:r>
            <a:r>
              <a:rPr lang="fr-FR" sz="1600" spc="-1" dirty="0" smtClean="0">
                <a:solidFill>
                  <a:srgbClr val="000000"/>
                </a:solidFill>
                <a:uFill>
                  <a:solidFill>
                    <a:srgbClr val="FFFFFF"/>
                  </a:solidFill>
                </a:uFill>
                <a:latin typeface="Arial"/>
                <a:ea typeface="DejaVu Sans"/>
                <a:sym typeface="Wingdings" panose="05000000000000000000" pitchFamily="2" charset="2"/>
              </a:rPr>
              <a:t> », THEN = « moment mémoriel », </a:t>
            </a:r>
            <a:r>
              <a:rPr lang="fr-FR" sz="1600" spc="-1" dirty="0" err="1" smtClean="0">
                <a:solidFill>
                  <a:srgbClr val="000000"/>
                </a:solidFill>
                <a:uFill>
                  <a:solidFill>
                    <a:srgbClr val="FFFFFF"/>
                  </a:solidFill>
                </a:uFill>
                <a:latin typeface="Arial"/>
                <a:ea typeface="DejaVu Sans"/>
                <a:sym typeface="Wingdings" panose="05000000000000000000" pitchFamily="2" charset="2"/>
              </a:rPr>
              <a:t>cf</a:t>
            </a:r>
            <a:r>
              <a:rPr lang="fr-FR" sz="1600" spc="-1" dirty="0" smtClean="0">
                <a:solidFill>
                  <a:srgbClr val="000000"/>
                </a:solidFill>
                <a:uFill>
                  <a:solidFill>
                    <a:srgbClr val="FFFFFF"/>
                  </a:solidFill>
                </a:uFill>
                <a:latin typeface="Arial"/>
                <a:ea typeface="DejaVu Sans"/>
                <a:sym typeface="Wingdings" panose="05000000000000000000" pitchFamily="2" charset="2"/>
              </a:rPr>
              <a:t> WHERE / THERE etc.</a:t>
            </a:r>
            <a:br>
              <a:rPr lang="fr-FR" sz="1600" spc="-1" dirty="0" smtClean="0">
                <a:solidFill>
                  <a:srgbClr val="000000"/>
                </a:solidFill>
                <a:uFill>
                  <a:solidFill>
                    <a:srgbClr val="FFFFFF"/>
                  </a:solidFill>
                </a:uFill>
                <a:latin typeface="Arial"/>
                <a:ea typeface="DejaVu Sans"/>
                <a:sym typeface="Wingdings" panose="05000000000000000000" pitchFamily="2" charset="2"/>
              </a:rPr>
            </a:br>
            <a:r>
              <a:rPr lang="fr-FR" sz="1600" spc="-1" dirty="0" smtClean="0">
                <a:solidFill>
                  <a:srgbClr val="000000"/>
                </a:solidFill>
                <a:uFill>
                  <a:solidFill>
                    <a:srgbClr val="FFFFFF"/>
                  </a:solidFill>
                </a:uFill>
                <a:latin typeface="Arial"/>
                <a:ea typeface="DejaVu Sans"/>
                <a:sym typeface="Wingdings" panose="05000000000000000000" pitchFamily="2" charset="2"/>
              </a:rPr>
              <a:t> j’ai nommé « </a:t>
            </a:r>
            <a:r>
              <a:rPr lang="fr-FR" sz="1600" spc="-1" dirty="0" err="1" smtClean="0">
                <a:solidFill>
                  <a:srgbClr val="000000"/>
                </a:solidFill>
                <a:uFill>
                  <a:solidFill>
                    <a:srgbClr val="FFFFFF"/>
                  </a:solidFill>
                </a:uFill>
                <a:latin typeface="Arial"/>
                <a:ea typeface="DejaVu Sans"/>
                <a:sym typeface="Wingdings" panose="05000000000000000000" pitchFamily="2" charset="2"/>
              </a:rPr>
              <a:t>cognèmes</a:t>
            </a:r>
            <a:r>
              <a:rPr lang="fr-FR" sz="1600" spc="-1" dirty="0" smtClean="0">
                <a:solidFill>
                  <a:srgbClr val="000000"/>
                </a:solidFill>
                <a:uFill>
                  <a:solidFill>
                    <a:srgbClr val="FFFFFF"/>
                  </a:solidFill>
                </a:uFill>
                <a:latin typeface="Arial"/>
                <a:ea typeface="DejaVu Sans"/>
                <a:sym typeface="Wingdings" panose="05000000000000000000" pitchFamily="2" charset="2"/>
              </a:rPr>
              <a:t> » ces unités </a:t>
            </a:r>
            <a:r>
              <a:rPr lang="fr-FR" sz="1600" spc="-1" dirty="0" err="1" smtClean="0">
                <a:solidFill>
                  <a:srgbClr val="000000"/>
                </a:solidFill>
                <a:uFill>
                  <a:solidFill>
                    <a:srgbClr val="FFFFFF"/>
                  </a:solidFill>
                </a:uFill>
                <a:latin typeface="Arial"/>
                <a:ea typeface="DejaVu Sans"/>
                <a:sym typeface="Wingdings" panose="05000000000000000000" pitchFamily="2" charset="2"/>
              </a:rPr>
              <a:t>submorphémiques</a:t>
            </a:r>
            <a:r>
              <a:rPr lang="fr-FR" sz="1600" spc="-1" dirty="0" smtClean="0">
                <a:solidFill>
                  <a:srgbClr val="000000"/>
                </a:solidFill>
                <a:uFill>
                  <a:solidFill>
                    <a:srgbClr val="FFFFFF"/>
                  </a:solidFill>
                </a:uFill>
                <a:latin typeface="Arial"/>
                <a:ea typeface="DejaVu Sans"/>
                <a:sym typeface="Wingdings" panose="05000000000000000000" pitchFamily="2" charset="2"/>
              </a:rPr>
              <a:t> de base munies d’un invariant schématique ou procédural que l’on peut formuler en termes d’instructions.</a:t>
            </a:r>
            <a:br>
              <a:rPr lang="fr-FR" sz="1600" spc="-1" dirty="0" smtClean="0">
                <a:solidFill>
                  <a:srgbClr val="000000"/>
                </a:solidFill>
                <a:uFill>
                  <a:solidFill>
                    <a:srgbClr val="FFFFFF"/>
                  </a:solidFill>
                </a:uFill>
                <a:latin typeface="Arial"/>
                <a:ea typeface="DejaVu Sans"/>
                <a:sym typeface="Wingdings" panose="05000000000000000000" pitchFamily="2" charset="2"/>
              </a:rPr>
            </a:br>
            <a:r>
              <a:rPr lang="fr-FR" sz="1600" spc="-1" dirty="0" smtClean="0">
                <a:solidFill>
                  <a:srgbClr val="000000"/>
                </a:solidFill>
                <a:uFill>
                  <a:solidFill>
                    <a:srgbClr val="FFFFFF"/>
                  </a:solidFill>
                </a:uFill>
                <a:latin typeface="Arial"/>
                <a:ea typeface="DejaVu Sans"/>
                <a:sym typeface="Wingdings" panose="05000000000000000000" pitchFamily="2" charset="2"/>
              </a:rPr>
              <a:t> il est possible d’expliquer entièrement la valeur opératoire des morphèmes grammaticaux de l’anglais en exploitant les </a:t>
            </a:r>
            <a:r>
              <a:rPr lang="fr-FR" sz="1600" spc="-1" dirty="0" err="1" smtClean="0">
                <a:solidFill>
                  <a:srgbClr val="000000"/>
                </a:solidFill>
                <a:uFill>
                  <a:solidFill>
                    <a:srgbClr val="FFFFFF"/>
                  </a:solidFill>
                </a:uFill>
                <a:latin typeface="Arial"/>
                <a:ea typeface="DejaVu Sans"/>
                <a:sym typeface="Wingdings" panose="05000000000000000000" pitchFamily="2" charset="2"/>
              </a:rPr>
              <a:t>cognèmes</a:t>
            </a:r>
            <a:r>
              <a:rPr lang="fr-FR" sz="1600" spc="-1" dirty="0" smtClean="0">
                <a:solidFill>
                  <a:srgbClr val="000000"/>
                </a:solidFill>
                <a:uFill>
                  <a:solidFill>
                    <a:srgbClr val="FFFFFF"/>
                  </a:solidFill>
                </a:uFill>
                <a:latin typeface="Arial"/>
                <a:ea typeface="DejaVu Sans"/>
                <a:sym typeface="Wingdings" panose="05000000000000000000" pitchFamily="2" charset="2"/>
              </a:rPr>
              <a:t>, mais le phénomène est très général dans les langues vocales du monde, à différents degrés de « finesse » ou de « résolution » (cas extrême: le guarani)</a:t>
            </a:r>
            <a:endParaRPr lang="fr-FR" sz="1600" b="0" strike="noStrike" spc="-1" dirty="0" smtClean="0">
              <a:solidFill>
                <a:srgbClr val="000000"/>
              </a:solidFill>
              <a:uFill>
                <a:solidFill>
                  <a:srgbClr val="FFFFFF"/>
                </a:solidFill>
              </a:uFill>
              <a:latin typeface="Arial"/>
              <a:ea typeface="DejaVu Sans"/>
            </a:endParaRPr>
          </a:p>
          <a:p>
            <a:endParaRPr lang="fr-FR" sz="2000" spc="-1" dirty="0">
              <a:solidFill>
                <a:srgbClr val="000000"/>
              </a:solidFill>
              <a:uFill>
                <a:solidFill>
                  <a:srgbClr val="FFFFFF"/>
                </a:solidFill>
              </a:uFill>
              <a:latin typeface="Arial"/>
              <a:ea typeface="DejaVu Sans"/>
            </a:endParaRPr>
          </a:p>
          <a:p>
            <a:endParaRPr lang="fr-FR" sz="2000" b="0" strike="noStrike" spc="-1" dirty="0" smtClean="0">
              <a:solidFill>
                <a:srgbClr val="000000"/>
              </a:solidFill>
              <a:uFill>
                <a:solidFill>
                  <a:srgbClr val="FFFFFF"/>
                </a:solidFill>
              </a:uFill>
              <a:latin typeface="Arial"/>
              <a:ea typeface="DejaVu Sans"/>
            </a:endParaRPr>
          </a:p>
        </p:txBody>
      </p:sp>
    </p:spTree>
    <p:extLst>
      <p:ext uri="{BB962C8B-B14F-4D97-AF65-F5344CB8AC3E}">
        <p14:creationId xmlns:p14="http://schemas.microsoft.com/office/powerpoint/2010/main" val="288826789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652320" y="144000"/>
            <a:ext cx="7770600" cy="864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2000" b="1" spc="-1" dirty="0" smtClean="0">
                <a:solidFill>
                  <a:schemeClr val="tx2">
                    <a:lumMod val="60000"/>
                    <a:lumOff val="40000"/>
                  </a:schemeClr>
                </a:solidFill>
                <a:uFill>
                  <a:solidFill>
                    <a:srgbClr val="FFFFFF"/>
                  </a:solidFill>
                </a:uFill>
                <a:latin typeface="Arial"/>
                <a:ea typeface="DejaVu Sans"/>
              </a:rPr>
              <a:t>Comment un grammairien des formes abstraites en vient-il à une linguistique </a:t>
            </a:r>
            <a:r>
              <a:rPr lang="fr-FR" sz="2000" b="1" spc="-1" dirty="0" err="1" smtClean="0">
                <a:solidFill>
                  <a:schemeClr val="tx2">
                    <a:lumMod val="60000"/>
                    <a:lumOff val="40000"/>
                  </a:schemeClr>
                </a:solidFill>
                <a:uFill>
                  <a:solidFill>
                    <a:srgbClr val="FFFFFF"/>
                  </a:solidFill>
                </a:uFill>
                <a:latin typeface="Arial"/>
                <a:ea typeface="DejaVu Sans"/>
              </a:rPr>
              <a:t>énactive</a:t>
            </a:r>
            <a:r>
              <a:rPr lang="fr-FR" sz="2000" b="1" spc="-1" dirty="0" smtClean="0">
                <a:solidFill>
                  <a:schemeClr val="tx2">
                    <a:lumMod val="60000"/>
                    <a:lumOff val="40000"/>
                  </a:schemeClr>
                </a:solidFill>
                <a:uFill>
                  <a:solidFill>
                    <a:srgbClr val="FFFFFF"/>
                  </a:solidFill>
                </a:uFill>
                <a:latin typeface="Arial"/>
                <a:ea typeface="DejaVu Sans"/>
              </a:rPr>
              <a:t>? (2)</a:t>
            </a:r>
            <a:endParaRPr lang="fr-FR" sz="2000" b="1" spc="-1" dirty="0">
              <a:solidFill>
                <a:schemeClr val="tx2">
                  <a:lumMod val="60000"/>
                  <a:lumOff val="40000"/>
                </a:schemeClr>
              </a:solidFill>
              <a:uFill>
                <a:solidFill>
                  <a:srgbClr val="FFFFFF"/>
                </a:solidFill>
              </a:uFill>
              <a:latin typeface="Arial"/>
              <a:ea typeface="DejaVu Sans"/>
            </a:endParaRPr>
          </a:p>
        </p:txBody>
      </p:sp>
      <p:sp>
        <p:nvSpPr>
          <p:cNvPr id="42" name="CustomShape 2"/>
          <p:cNvSpPr/>
          <p:nvPr/>
        </p:nvSpPr>
        <p:spPr>
          <a:xfrm>
            <a:off x="504000" y="1008000"/>
            <a:ext cx="8228160" cy="5661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42900" indent="-342900">
              <a:buFont typeface="Arial" panose="020B0604020202020204" pitchFamily="34" charset="0"/>
              <a:buChar char="•"/>
            </a:pPr>
            <a:r>
              <a:rPr lang="fr-FR" sz="1600" b="0" strike="noStrike" spc="-1" dirty="0" smtClean="0">
                <a:solidFill>
                  <a:srgbClr val="000000"/>
                </a:solidFill>
                <a:uFill>
                  <a:solidFill>
                    <a:srgbClr val="FFFFFF"/>
                  </a:solidFill>
                </a:uFill>
                <a:latin typeface="Arial"/>
                <a:ea typeface="DejaVu Sans"/>
              </a:rPr>
              <a:t>La « </a:t>
            </a:r>
            <a:r>
              <a:rPr lang="fr-FR" sz="1600" b="0" strike="noStrike" spc="-1" dirty="0" err="1" smtClean="0">
                <a:solidFill>
                  <a:srgbClr val="000000"/>
                </a:solidFill>
                <a:uFill>
                  <a:solidFill>
                    <a:srgbClr val="FFFFFF"/>
                  </a:solidFill>
                </a:uFill>
                <a:latin typeface="Arial"/>
                <a:ea typeface="DejaVu Sans"/>
              </a:rPr>
              <a:t>submorphémie</a:t>
            </a:r>
            <a:r>
              <a:rPr lang="fr-FR" sz="1600" b="0" strike="noStrike" spc="-1" dirty="0" smtClean="0">
                <a:solidFill>
                  <a:srgbClr val="000000"/>
                </a:solidFill>
                <a:uFill>
                  <a:solidFill>
                    <a:srgbClr val="FFFFFF"/>
                  </a:solidFill>
                </a:uFill>
                <a:latin typeface="Arial"/>
                <a:ea typeface="DejaVu Sans"/>
              </a:rPr>
              <a:t> lexicale »</a:t>
            </a:r>
          </a:p>
          <a:p>
            <a:pPr marL="342900" indent="-342900">
              <a:buFont typeface="Arial" panose="020B0604020202020204" pitchFamily="34" charset="0"/>
              <a:buChar char="•"/>
            </a:pPr>
            <a:endParaRPr lang="fr-FR" sz="1600" spc="-1" dirty="0">
              <a:solidFill>
                <a:srgbClr val="000000"/>
              </a:solidFill>
              <a:uFill>
                <a:solidFill>
                  <a:srgbClr val="FFFFFF"/>
                </a:solidFill>
              </a:uFill>
              <a:latin typeface="Arial"/>
              <a:ea typeface="DejaVu Sans"/>
            </a:endParaRPr>
          </a:p>
          <a:p>
            <a:pPr marL="342900" indent="-342900">
              <a:buFont typeface="Arial" panose="020B0604020202020204" pitchFamily="34" charset="0"/>
              <a:buChar char="•"/>
            </a:pPr>
            <a:r>
              <a:rPr lang="fr-FR" sz="1600" b="0" strike="noStrike" spc="-1" dirty="0" smtClean="0">
                <a:solidFill>
                  <a:srgbClr val="000000"/>
                </a:solidFill>
                <a:uFill>
                  <a:solidFill>
                    <a:srgbClr val="FFFFFF"/>
                  </a:solidFill>
                </a:uFill>
                <a:latin typeface="Arial"/>
                <a:ea typeface="DejaVu Sans"/>
              </a:rPr>
              <a:t>Caractériser les « </a:t>
            </a:r>
            <a:r>
              <a:rPr lang="fr-FR" sz="1600" b="0" strike="noStrike" spc="-1" dirty="0" err="1" smtClean="0">
                <a:solidFill>
                  <a:srgbClr val="000000"/>
                </a:solidFill>
                <a:uFill>
                  <a:solidFill>
                    <a:srgbClr val="FFFFFF"/>
                  </a:solidFill>
                </a:uFill>
                <a:latin typeface="Arial"/>
                <a:ea typeface="DejaVu Sans"/>
              </a:rPr>
              <a:t>cognèmes</a:t>
            </a:r>
            <a:r>
              <a:rPr lang="fr-FR" sz="1600" b="0" strike="noStrike" spc="-1" dirty="0" smtClean="0">
                <a:solidFill>
                  <a:srgbClr val="000000"/>
                </a:solidFill>
                <a:uFill>
                  <a:solidFill>
                    <a:srgbClr val="FFFFFF"/>
                  </a:solidFill>
                </a:uFill>
                <a:latin typeface="Arial"/>
                <a:ea typeface="DejaVu Sans"/>
              </a:rPr>
              <a:t> » dans le domaine grammatical supposait de les distinguer des « </a:t>
            </a:r>
            <a:r>
              <a:rPr lang="fr-FR" sz="1600" b="0" strike="noStrike" spc="-1" dirty="0" err="1" smtClean="0">
                <a:solidFill>
                  <a:srgbClr val="000000"/>
                </a:solidFill>
                <a:uFill>
                  <a:solidFill>
                    <a:srgbClr val="FFFFFF"/>
                  </a:solidFill>
                </a:uFill>
                <a:latin typeface="Arial"/>
                <a:ea typeface="DejaVu Sans"/>
              </a:rPr>
              <a:t>submorphèmes</a:t>
            </a:r>
            <a:r>
              <a:rPr lang="fr-FR" sz="1600" b="0" strike="noStrike" spc="-1" dirty="0" smtClean="0">
                <a:solidFill>
                  <a:srgbClr val="000000"/>
                </a:solidFill>
                <a:uFill>
                  <a:solidFill>
                    <a:srgbClr val="FFFFFF"/>
                  </a:solidFill>
                </a:uFill>
                <a:latin typeface="Arial"/>
                <a:ea typeface="DejaVu Sans"/>
              </a:rPr>
              <a:t> lexicaux » (« idéophones », « </a:t>
            </a:r>
            <a:r>
              <a:rPr lang="fr-FR" sz="1600" b="0" strike="noStrike" spc="-1" dirty="0" err="1" smtClean="0">
                <a:solidFill>
                  <a:srgbClr val="000000"/>
                </a:solidFill>
                <a:uFill>
                  <a:solidFill>
                    <a:srgbClr val="FFFFFF"/>
                  </a:solidFill>
                </a:uFill>
                <a:latin typeface="Arial"/>
                <a:ea typeface="DejaVu Sans"/>
              </a:rPr>
              <a:t>phonesthèmes</a:t>
            </a:r>
            <a:r>
              <a:rPr lang="fr-FR" sz="1600" b="0" strike="noStrike" spc="-1" dirty="0" smtClean="0">
                <a:solidFill>
                  <a:srgbClr val="000000"/>
                </a:solidFill>
                <a:uFill>
                  <a:solidFill>
                    <a:srgbClr val="FFFFFF"/>
                  </a:solidFill>
                </a:uFill>
                <a:latin typeface="Arial"/>
                <a:ea typeface="DejaVu Sans"/>
              </a:rPr>
              <a:t> ») selon les auteurs</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rPr>
              <a:t>= matrices de consonnes qui évoquent un geste pertinent pour la manipulation de l’objet</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rPr>
              <a:t>* Ex1: SW anglais = notion de balancement commune à </a:t>
            </a:r>
            <a:r>
              <a:rPr lang="fr-FR" sz="1600" b="0" strike="noStrike" spc="-1" dirty="0" err="1" smtClean="0">
                <a:solidFill>
                  <a:srgbClr val="000000"/>
                </a:solidFill>
                <a:uFill>
                  <a:solidFill>
                    <a:srgbClr val="FFFFFF"/>
                  </a:solidFill>
                </a:uFill>
                <a:latin typeface="Arial"/>
                <a:ea typeface="DejaVu Sans"/>
              </a:rPr>
              <a:t>sweep</a:t>
            </a:r>
            <a:r>
              <a:rPr lang="fr-FR" sz="1600" b="0" strike="noStrike" spc="-1" dirty="0" smtClean="0">
                <a:solidFill>
                  <a:srgbClr val="000000"/>
                </a:solidFill>
                <a:uFill>
                  <a:solidFill>
                    <a:srgbClr val="FFFFFF"/>
                  </a:solidFill>
                </a:uFill>
                <a:latin typeface="Arial"/>
                <a:ea typeface="DejaVu Sans"/>
              </a:rPr>
              <a:t> « balayer », switch « commuter », swing « balancer », </a:t>
            </a:r>
            <a:r>
              <a:rPr lang="fr-FR" sz="1600" b="0" strike="noStrike" spc="-1" dirty="0" err="1" smtClean="0">
                <a:solidFill>
                  <a:srgbClr val="000000"/>
                </a:solidFill>
                <a:uFill>
                  <a:solidFill>
                    <a:srgbClr val="FFFFFF"/>
                  </a:solidFill>
                </a:uFill>
                <a:latin typeface="Arial"/>
                <a:ea typeface="DejaVu Sans"/>
              </a:rPr>
              <a:t>sway</a:t>
            </a:r>
            <a:r>
              <a:rPr lang="fr-FR" sz="1600" b="0" strike="noStrike" spc="-1" dirty="0" smtClean="0">
                <a:solidFill>
                  <a:srgbClr val="000000"/>
                </a:solidFill>
                <a:uFill>
                  <a:solidFill>
                    <a:srgbClr val="FFFFFF"/>
                  </a:solidFill>
                </a:uFill>
                <a:latin typeface="Arial"/>
                <a:ea typeface="DejaVu Sans"/>
              </a:rPr>
              <a:t> « vaciller », </a:t>
            </a:r>
            <a:r>
              <a:rPr lang="fr-FR" sz="1600" b="0" strike="noStrike" spc="-1" dirty="0" err="1" smtClean="0">
                <a:solidFill>
                  <a:srgbClr val="000000"/>
                </a:solidFill>
                <a:uFill>
                  <a:solidFill>
                    <a:srgbClr val="FFFFFF"/>
                  </a:solidFill>
                </a:uFill>
                <a:latin typeface="Arial"/>
                <a:ea typeface="DejaVu Sans"/>
              </a:rPr>
              <a:t>swoon</a:t>
            </a:r>
            <a:r>
              <a:rPr lang="fr-FR" sz="1600" b="0" strike="noStrike" spc="-1" dirty="0" smtClean="0">
                <a:solidFill>
                  <a:srgbClr val="000000"/>
                </a:solidFill>
                <a:uFill>
                  <a:solidFill>
                    <a:srgbClr val="FFFFFF"/>
                  </a:solidFill>
                </a:uFill>
                <a:latin typeface="Arial"/>
                <a:ea typeface="DejaVu Sans"/>
              </a:rPr>
              <a:t> « se pâmer » etc.</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rPr>
              <a:t>* Ex2: SP anglais = notion de centrifugation = rotation et/ou éjection par force centrifuge</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rPr>
              <a:t>Remarquer à quel point SP est compliqué à expliquer en langue vocale mais facile à réaliser par un geste, comme: lancer une pierre à l’aide d’une fronde</a:t>
            </a:r>
            <a:br>
              <a:rPr lang="fr-FR" sz="1600" b="0" strike="noStrike" spc="-1" dirty="0" smtClean="0">
                <a:solidFill>
                  <a:srgbClr val="000000"/>
                </a:solidFill>
                <a:uFill>
                  <a:solidFill>
                    <a:srgbClr val="FFFFFF"/>
                  </a:solidFill>
                </a:uFill>
                <a:latin typeface="Arial"/>
                <a:ea typeface="DejaVu Sans"/>
              </a:rPr>
            </a:br>
            <a:endParaRPr lang="fr-FR" sz="1600" b="0" strike="noStrike" spc="-1" dirty="0" smtClean="0">
              <a:solidFill>
                <a:srgbClr val="000000"/>
              </a:solidFill>
              <a:uFill>
                <a:solidFill>
                  <a:srgbClr val="FFFFFF"/>
                </a:solidFill>
              </a:uFill>
              <a:latin typeface="Arial"/>
              <a:ea typeface="DejaVu Sans"/>
            </a:endParaRPr>
          </a:p>
          <a:p>
            <a:pPr marL="342900" indent="-342900">
              <a:buFont typeface="Arial" panose="020B0604020202020204" pitchFamily="34" charset="0"/>
              <a:buChar char="•"/>
            </a:pPr>
            <a:r>
              <a:rPr lang="fr-FR" sz="1600" spc="-1" dirty="0" smtClean="0">
                <a:solidFill>
                  <a:srgbClr val="000000"/>
                </a:solidFill>
                <a:uFill>
                  <a:solidFill>
                    <a:srgbClr val="FFFFFF"/>
                  </a:solidFill>
                </a:uFill>
                <a:latin typeface="Arial"/>
                <a:ea typeface="DejaVu Sans"/>
              </a:rPr>
              <a:t>Dans les deux </a:t>
            </a:r>
            <a:r>
              <a:rPr lang="fr-FR" sz="1600" spc="-1" dirty="0" err="1" smtClean="0">
                <a:solidFill>
                  <a:srgbClr val="000000"/>
                </a:solidFill>
                <a:uFill>
                  <a:solidFill>
                    <a:srgbClr val="FFFFFF"/>
                  </a:solidFill>
                </a:uFill>
                <a:latin typeface="Arial"/>
                <a:ea typeface="DejaVu Sans"/>
              </a:rPr>
              <a:t>submorphémies</a:t>
            </a:r>
            <a:r>
              <a:rPr lang="fr-FR" sz="1600" spc="-1" dirty="0" smtClean="0">
                <a:solidFill>
                  <a:srgbClr val="000000"/>
                </a:solidFill>
                <a:uFill>
                  <a:solidFill>
                    <a:srgbClr val="FFFFFF"/>
                  </a:solidFill>
                </a:uFill>
                <a:latin typeface="Arial"/>
                <a:ea typeface="DejaVu Sans"/>
              </a:rPr>
              <a:t> (grammaticale et lexicale) il existe des relations fortes entre</a:t>
            </a:r>
            <a:br>
              <a:rPr lang="fr-FR" sz="1600" spc="-1" dirty="0" smtClean="0">
                <a:solidFill>
                  <a:srgbClr val="000000"/>
                </a:solidFill>
                <a:uFill>
                  <a:solidFill>
                    <a:srgbClr val="FFFFFF"/>
                  </a:solidFill>
                </a:uFill>
                <a:latin typeface="Arial"/>
                <a:ea typeface="DejaVu Sans"/>
              </a:rPr>
            </a:br>
            <a:r>
              <a:rPr lang="fr-FR" sz="1600" spc="-1" dirty="0" smtClean="0">
                <a:solidFill>
                  <a:srgbClr val="000000"/>
                </a:solidFill>
                <a:uFill>
                  <a:solidFill>
                    <a:srgbClr val="FFFFFF"/>
                  </a:solidFill>
                </a:uFill>
                <a:latin typeface="Arial"/>
                <a:ea typeface="DejaVu Sans"/>
              </a:rPr>
              <a:t>- l’expérience de l’articulation phonatoire et de l’audition du signifiant vocal</a:t>
            </a:r>
            <a:br>
              <a:rPr lang="fr-FR" sz="1600" spc="-1" dirty="0" smtClean="0">
                <a:solidFill>
                  <a:srgbClr val="000000"/>
                </a:solidFill>
                <a:uFill>
                  <a:solidFill>
                    <a:srgbClr val="FFFFFF"/>
                  </a:solidFill>
                </a:uFill>
                <a:latin typeface="Arial"/>
                <a:ea typeface="DejaVu Sans"/>
              </a:rPr>
            </a:br>
            <a:r>
              <a:rPr lang="fr-FR" sz="1600" spc="-1" dirty="0" smtClean="0">
                <a:solidFill>
                  <a:srgbClr val="000000"/>
                </a:solidFill>
                <a:uFill>
                  <a:solidFill>
                    <a:srgbClr val="FFFFFF"/>
                  </a:solidFill>
                </a:uFill>
                <a:latin typeface="Arial"/>
                <a:ea typeface="DejaVu Sans"/>
              </a:rPr>
              <a:t>- l’expérience sensorimotrice de l’objet ou de l’action qu’il s’agit d’évoquer au niveau du mot lexical</a:t>
            </a:r>
            <a:br>
              <a:rPr lang="fr-FR" sz="1600" spc="-1" dirty="0" smtClean="0">
                <a:solidFill>
                  <a:srgbClr val="000000"/>
                </a:solidFill>
                <a:uFill>
                  <a:solidFill>
                    <a:srgbClr val="FFFFFF"/>
                  </a:solidFill>
                </a:uFill>
                <a:latin typeface="Arial"/>
                <a:ea typeface="DejaVu Sans"/>
              </a:rPr>
            </a:br>
            <a:r>
              <a:rPr lang="fr-FR" sz="1600" spc="-1" dirty="0" smtClean="0">
                <a:solidFill>
                  <a:srgbClr val="000000"/>
                </a:solidFill>
                <a:uFill>
                  <a:solidFill>
                    <a:srgbClr val="FFFFFF"/>
                  </a:solidFill>
                </a:uFill>
                <a:latin typeface="Arial"/>
                <a:ea typeface="DejaVu Sans"/>
                <a:sym typeface="Wingdings" panose="05000000000000000000" pitchFamily="2" charset="2"/>
              </a:rPr>
              <a:t> Ce travail m’a amené à proposer que les formes langagières vocales n’encodent pas des représentations séparées; au contraire, c’est l’expérience de la vocalisation (et de l’audition) qui suscite la prise de conscience de la notion recherchée</a:t>
            </a:r>
            <a:br>
              <a:rPr lang="fr-FR" sz="1600" spc="-1" dirty="0" smtClean="0">
                <a:solidFill>
                  <a:srgbClr val="000000"/>
                </a:solidFill>
                <a:uFill>
                  <a:solidFill>
                    <a:srgbClr val="FFFFFF"/>
                  </a:solidFill>
                </a:uFill>
                <a:latin typeface="Arial"/>
                <a:ea typeface="DejaVu Sans"/>
                <a:sym typeface="Wingdings" panose="05000000000000000000" pitchFamily="2" charset="2"/>
              </a:rPr>
            </a:br>
            <a:r>
              <a:rPr lang="fr-FR" sz="1600" spc="-1" dirty="0" smtClean="0">
                <a:solidFill>
                  <a:srgbClr val="000000"/>
                </a:solidFill>
                <a:uFill>
                  <a:solidFill>
                    <a:srgbClr val="FFFFFF"/>
                  </a:solidFill>
                </a:uFill>
                <a:latin typeface="Arial"/>
                <a:ea typeface="DejaVu Sans"/>
                <a:sym typeface="Wingdings" panose="05000000000000000000" pitchFamily="2" charset="2"/>
              </a:rPr>
              <a:t> la </a:t>
            </a:r>
            <a:r>
              <a:rPr lang="fr-FR" sz="1600" spc="-1" dirty="0" err="1" smtClean="0">
                <a:solidFill>
                  <a:srgbClr val="000000"/>
                </a:solidFill>
                <a:uFill>
                  <a:solidFill>
                    <a:srgbClr val="FFFFFF"/>
                  </a:solidFill>
                </a:uFill>
                <a:latin typeface="Arial"/>
                <a:ea typeface="DejaVu Sans"/>
                <a:sym typeface="Wingdings" panose="05000000000000000000" pitchFamily="2" charset="2"/>
              </a:rPr>
              <a:t>submorphémie</a:t>
            </a:r>
            <a:r>
              <a:rPr lang="fr-FR" sz="1600" spc="-1" dirty="0" smtClean="0">
                <a:solidFill>
                  <a:srgbClr val="000000"/>
                </a:solidFill>
                <a:uFill>
                  <a:solidFill>
                    <a:srgbClr val="FFFFFF"/>
                  </a:solidFill>
                </a:uFill>
                <a:latin typeface="Arial"/>
                <a:ea typeface="DejaVu Sans"/>
                <a:sym typeface="Wingdings" panose="05000000000000000000" pitchFamily="2" charset="2"/>
              </a:rPr>
              <a:t> m’a amené accidentellement au paradigme de l’</a:t>
            </a:r>
            <a:r>
              <a:rPr lang="fr-FR" sz="1600" spc="-1" dirty="0" err="1" smtClean="0">
                <a:solidFill>
                  <a:srgbClr val="000000"/>
                </a:solidFill>
                <a:uFill>
                  <a:solidFill>
                    <a:srgbClr val="FFFFFF"/>
                  </a:solidFill>
                </a:uFill>
                <a:latin typeface="Arial"/>
                <a:ea typeface="DejaVu Sans"/>
                <a:sym typeface="Wingdings" panose="05000000000000000000" pitchFamily="2" charset="2"/>
              </a:rPr>
              <a:t>énaction</a:t>
            </a:r>
            <a:r>
              <a:rPr lang="fr-FR" sz="1600" spc="-1" dirty="0" smtClean="0">
                <a:solidFill>
                  <a:srgbClr val="000000"/>
                </a:solidFill>
                <a:uFill>
                  <a:solidFill>
                    <a:srgbClr val="FFFFFF"/>
                  </a:solidFill>
                </a:uFill>
                <a:latin typeface="Arial"/>
                <a:ea typeface="DejaVu Sans"/>
                <a:sym typeface="Wingdings" panose="05000000000000000000" pitchFamily="2" charset="2"/>
              </a:rPr>
              <a:t>: l’expérience incarnée du signifiant vocal donne accès à des notions abstraites via des ressentis corporels</a:t>
            </a:r>
            <a:endParaRPr lang="fr-FR" sz="1600" b="0" strike="noStrike" spc="-1" dirty="0" smtClean="0">
              <a:solidFill>
                <a:srgbClr val="000000"/>
              </a:solidFill>
              <a:uFill>
                <a:solidFill>
                  <a:srgbClr val="FFFFFF"/>
                </a:solidFill>
              </a:uFill>
              <a:latin typeface="Arial"/>
              <a:ea typeface="DejaVu Sans"/>
            </a:endParaRPr>
          </a:p>
          <a:p>
            <a:endParaRPr lang="fr-FR" sz="2000" spc="-1" dirty="0">
              <a:solidFill>
                <a:srgbClr val="000000"/>
              </a:solidFill>
              <a:uFill>
                <a:solidFill>
                  <a:srgbClr val="FFFFFF"/>
                </a:solidFill>
              </a:uFill>
              <a:latin typeface="Arial"/>
              <a:ea typeface="DejaVu Sans"/>
            </a:endParaRPr>
          </a:p>
          <a:p>
            <a:endParaRPr lang="fr-FR" sz="2000" b="0" strike="noStrike" spc="-1" dirty="0" smtClean="0">
              <a:solidFill>
                <a:srgbClr val="000000"/>
              </a:solidFill>
              <a:uFill>
                <a:solidFill>
                  <a:srgbClr val="FFFFFF"/>
                </a:solidFill>
              </a:uFill>
              <a:latin typeface="Arial"/>
              <a:ea typeface="DejaVu Sans"/>
            </a:endParaRPr>
          </a:p>
        </p:txBody>
      </p:sp>
    </p:spTree>
    <p:extLst>
      <p:ext uri="{BB962C8B-B14F-4D97-AF65-F5344CB8AC3E}">
        <p14:creationId xmlns:p14="http://schemas.microsoft.com/office/powerpoint/2010/main" val="188561257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652320" y="144000"/>
            <a:ext cx="7770600" cy="864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2000" b="1" spc="-1" dirty="0" smtClean="0">
                <a:uFill>
                  <a:solidFill>
                    <a:srgbClr val="FFFFFF"/>
                  </a:solidFill>
                </a:uFill>
                <a:latin typeface="Arial"/>
                <a:ea typeface="DejaVu Sans"/>
              </a:rPr>
              <a:t>Propriétés d’une linguistique </a:t>
            </a:r>
            <a:r>
              <a:rPr lang="fr-FR" sz="2000" b="1" spc="-1" dirty="0" err="1" smtClean="0">
                <a:uFill>
                  <a:solidFill>
                    <a:srgbClr val="FFFFFF"/>
                  </a:solidFill>
                </a:uFill>
                <a:latin typeface="Arial"/>
                <a:ea typeface="DejaVu Sans"/>
              </a:rPr>
              <a:t>énactive</a:t>
            </a:r>
            <a:r>
              <a:rPr lang="fr-FR" sz="2000" b="1" spc="-1" dirty="0" smtClean="0">
                <a:uFill>
                  <a:solidFill>
                    <a:srgbClr val="FFFFFF"/>
                  </a:solidFill>
                </a:uFill>
                <a:latin typeface="Arial"/>
                <a:ea typeface="DejaVu Sans"/>
              </a:rPr>
              <a:t> (L.E.)</a:t>
            </a:r>
            <a:endParaRPr lang="fr-FR" sz="2000" b="1" spc="-1" dirty="0">
              <a:uFill>
                <a:solidFill>
                  <a:srgbClr val="FFFFFF"/>
                </a:solidFill>
              </a:uFill>
              <a:latin typeface="Arial"/>
              <a:ea typeface="DejaVu Sans"/>
            </a:endParaRPr>
          </a:p>
        </p:txBody>
      </p:sp>
      <p:sp>
        <p:nvSpPr>
          <p:cNvPr id="42" name="CustomShape 2"/>
          <p:cNvSpPr/>
          <p:nvPr/>
        </p:nvSpPr>
        <p:spPr>
          <a:xfrm>
            <a:off x="504000" y="1008000"/>
            <a:ext cx="8228160" cy="5661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42900" indent="-342900">
              <a:buFont typeface="Arial" panose="020B0604020202020204" pitchFamily="34" charset="0"/>
              <a:buChar char="•"/>
            </a:pPr>
            <a:r>
              <a:rPr lang="fr-FR" sz="1600" b="0" strike="noStrike" spc="-1" dirty="0" smtClean="0">
                <a:solidFill>
                  <a:srgbClr val="000000"/>
                </a:solidFill>
                <a:uFill>
                  <a:solidFill>
                    <a:srgbClr val="FFFFFF"/>
                  </a:solidFill>
                </a:uFill>
                <a:latin typeface="Arial"/>
                <a:ea typeface="DejaVu Sans"/>
              </a:rPr>
              <a:t>Une L.E. étudie le langage humain en tant qu’activité éthologique incarnée: </a:t>
            </a:r>
            <a:r>
              <a:rPr lang="fr-FR" sz="1600" b="0" strike="noStrike" spc="-1" dirty="0" err="1" smtClean="0">
                <a:solidFill>
                  <a:srgbClr val="000000"/>
                </a:solidFill>
                <a:uFill>
                  <a:solidFill>
                    <a:srgbClr val="FFFFFF"/>
                  </a:solidFill>
                </a:uFill>
                <a:latin typeface="Arial"/>
                <a:ea typeface="DejaVu Sans"/>
              </a:rPr>
              <a:t>energeia</a:t>
            </a:r>
            <a:r>
              <a:rPr lang="fr-FR" sz="1600" b="0" strike="noStrike" spc="-1" dirty="0" smtClean="0">
                <a:solidFill>
                  <a:srgbClr val="000000"/>
                </a:solidFill>
                <a:uFill>
                  <a:solidFill>
                    <a:srgbClr val="FFFFFF"/>
                  </a:solidFill>
                </a:uFill>
                <a:latin typeface="Arial"/>
                <a:ea typeface="DejaVu Sans"/>
              </a:rPr>
              <a:t> (Aristote, Humboldt, </a:t>
            </a:r>
            <a:r>
              <a:rPr lang="fr-FR" sz="1600" b="0" strike="noStrike" spc="-1" dirty="0" err="1" smtClean="0">
                <a:solidFill>
                  <a:srgbClr val="000000"/>
                </a:solidFill>
                <a:uFill>
                  <a:solidFill>
                    <a:srgbClr val="FFFFFF"/>
                  </a:solidFill>
                </a:uFill>
                <a:latin typeface="Arial"/>
                <a:ea typeface="DejaVu Sans"/>
              </a:rPr>
              <a:t>Coseriu</a:t>
            </a:r>
            <a:r>
              <a:rPr lang="fr-FR" sz="1600" b="0" strike="noStrike" spc="-1" dirty="0" smtClean="0">
                <a:solidFill>
                  <a:srgbClr val="000000"/>
                </a:solidFill>
                <a:uFill>
                  <a:solidFill>
                    <a:srgbClr val="FFFFFF"/>
                  </a:solidFill>
                </a:uFill>
                <a:latin typeface="Arial"/>
                <a:ea typeface="DejaVu Sans"/>
              </a:rPr>
              <a:t>), </a:t>
            </a:r>
            <a:r>
              <a:rPr lang="fr-FR" sz="1600" b="0" strike="noStrike" spc="-1" dirty="0" err="1" smtClean="0">
                <a:solidFill>
                  <a:srgbClr val="000000"/>
                </a:solidFill>
                <a:uFill>
                  <a:solidFill>
                    <a:srgbClr val="FFFFFF"/>
                  </a:solidFill>
                </a:uFill>
                <a:latin typeface="Arial"/>
                <a:ea typeface="DejaVu Sans"/>
              </a:rPr>
              <a:t>languaging</a:t>
            </a:r>
            <a:r>
              <a:rPr lang="fr-FR" sz="1600" b="0" strike="noStrike" spc="-1" dirty="0" smtClean="0">
                <a:solidFill>
                  <a:srgbClr val="000000"/>
                </a:solidFill>
                <a:uFill>
                  <a:solidFill>
                    <a:srgbClr val="FFFFFF"/>
                  </a:solidFill>
                </a:uFill>
                <a:latin typeface="Arial"/>
                <a:ea typeface="DejaVu Sans"/>
              </a:rPr>
              <a:t> (</a:t>
            </a:r>
            <a:r>
              <a:rPr lang="fr-FR" sz="1600" b="0" strike="noStrike" spc="-1" dirty="0" err="1" smtClean="0">
                <a:solidFill>
                  <a:srgbClr val="000000"/>
                </a:solidFill>
                <a:uFill>
                  <a:solidFill>
                    <a:srgbClr val="FFFFFF"/>
                  </a:solidFill>
                </a:uFill>
                <a:latin typeface="Arial"/>
                <a:ea typeface="DejaVu Sans"/>
              </a:rPr>
              <a:t>Maturana</a:t>
            </a:r>
            <a:r>
              <a:rPr lang="fr-FR" sz="1600" b="0" strike="noStrike" spc="-1" dirty="0" smtClean="0">
                <a:solidFill>
                  <a:srgbClr val="000000"/>
                </a:solidFill>
                <a:uFill>
                  <a:solidFill>
                    <a:srgbClr val="FFFFFF"/>
                  </a:solidFill>
                </a:uFill>
                <a:latin typeface="Arial"/>
                <a:ea typeface="DejaVu Sans"/>
              </a:rPr>
              <a:t>)</a:t>
            </a:r>
            <a:br>
              <a:rPr lang="fr-FR" sz="1600" b="0" strike="noStrike" spc="-1" dirty="0" smtClean="0">
                <a:solidFill>
                  <a:srgbClr val="000000"/>
                </a:solidFill>
                <a:uFill>
                  <a:solidFill>
                    <a:srgbClr val="FFFFFF"/>
                  </a:solidFill>
                </a:uFill>
                <a:latin typeface="Arial"/>
                <a:ea typeface="DejaVu Sans"/>
              </a:rPr>
            </a:br>
            <a:endParaRPr lang="fr-FR" sz="1600" b="0" strike="noStrike" spc="-1" dirty="0" smtClean="0">
              <a:solidFill>
                <a:srgbClr val="000000"/>
              </a:solidFill>
              <a:uFill>
                <a:solidFill>
                  <a:srgbClr val="FFFFFF"/>
                </a:solidFill>
              </a:uFill>
              <a:latin typeface="Arial"/>
              <a:ea typeface="DejaVu Sans"/>
            </a:endParaRPr>
          </a:p>
          <a:p>
            <a:pPr marL="342900" indent="-342900">
              <a:buFont typeface="Arial" panose="020B0604020202020204" pitchFamily="34" charset="0"/>
              <a:buChar char="•"/>
            </a:pPr>
            <a:r>
              <a:rPr lang="fr-FR" sz="1600" spc="-1" dirty="0" smtClean="0">
                <a:solidFill>
                  <a:srgbClr val="000000"/>
                </a:solidFill>
                <a:uFill>
                  <a:solidFill>
                    <a:srgbClr val="FFFFFF"/>
                  </a:solidFill>
                </a:uFill>
                <a:latin typeface="Arial"/>
                <a:ea typeface="DejaVu Sans"/>
              </a:rPr>
              <a:t>Sur la question de la « production du sens linguistique »:</a:t>
            </a:r>
            <a:br>
              <a:rPr lang="fr-FR" sz="1600" spc="-1" dirty="0" smtClean="0">
                <a:solidFill>
                  <a:srgbClr val="000000"/>
                </a:solidFill>
                <a:uFill>
                  <a:solidFill>
                    <a:srgbClr val="FFFFFF"/>
                  </a:solidFill>
                </a:uFill>
                <a:latin typeface="Arial"/>
                <a:ea typeface="DejaVu Sans"/>
              </a:rPr>
            </a:br>
            <a:r>
              <a:rPr lang="fr-FR" sz="1600" spc="-1" dirty="0" smtClean="0">
                <a:solidFill>
                  <a:srgbClr val="000000"/>
                </a:solidFill>
                <a:uFill>
                  <a:solidFill>
                    <a:srgbClr val="FFFFFF"/>
                  </a:solidFill>
                </a:uFill>
                <a:latin typeface="Arial"/>
                <a:ea typeface="DejaVu Sans"/>
              </a:rPr>
              <a:t>- une L.E. étudie ce que cette éthologie peut faire « </a:t>
            </a:r>
            <a:r>
              <a:rPr lang="fr-FR" sz="1600" spc="-1" dirty="0" err="1" smtClean="0">
                <a:solidFill>
                  <a:srgbClr val="000000"/>
                </a:solidFill>
                <a:uFill>
                  <a:solidFill>
                    <a:srgbClr val="FFFFFF"/>
                  </a:solidFill>
                </a:uFill>
                <a:latin typeface="Arial"/>
                <a:ea typeface="DejaVu Sans"/>
              </a:rPr>
              <a:t>énacter</a:t>
            </a:r>
            <a:r>
              <a:rPr lang="fr-FR" sz="1600" spc="-1" dirty="0" smtClean="0">
                <a:solidFill>
                  <a:srgbClr val="000000"/>
                </a:solidFill>
                <a:uFill>
                  <a:solidFill>
                    <a:srgbClr val="FFFFFF"/>
                  </a:solidFill>
                </a:uFill>
                <a:latin typeface="Arial"/>
                <a:ea typeface="DejaVu Sans"/>
              </a:rPr>
              <a:t> » = la manière dont la pratique de la parole fait advenir « l’expérience » en tant que « </a:t>
            </a:r>
            <a:r>
              <a:rPr lang="fr-FR" sz="1600" spc="-1" dirty="0" err="1" smtClean="0">
                <a:solidFill>
                  <a:srgbClr val="000000"/>
                </a:solidFill>
                <a:uFill>
                  <a:solidFill>
                    <a:srgbClr val="FFFFFF"/>
                  </a:solidFill>
                </a:uFill>
                <a:latin typeface="Arial"/>
                <a:ea typeface="DejaVu Sans"/>
              </a:rPr>
              <a:t>micro-monde</a:t>
            </a:r>
            <a:r>
              <a:rPr lang="fr-FR" sz="1600" spc="-1" dirty="0" smtClean="0">
                <a:solidFill>
                  <a:srgbClr val="000000"/>
                </a:solidFill>
                <a:uFill>
                  <a:solidFill>
                    <a:srgbClr val="FFFFFF"/>
                  </a:solidFill>
                </a:uFill>
                <a:latin typeface="Arial"/>
                <a:ea typeface="DejaVu Sans"/>
              </a:rPr>
              <a:t> vécu »</a:t>
            </a:r>
            <a:br>
              <a:rPr lang="fr-FR" sz="1600" spc="-1" dirty="0" smtClean="0">
                <a:solidFill>
                  <a:srgbClr val="000000"/>
                </a:solidFill>
                <a:uFill>
                  <a:solidFill>
                    <a:srgbClr val="FFFFFF"/>
                  </a:solidFill>
                </a:uFill>
                <a:latin typeface="Arial"/>
                <a:ea typeface="DejaVu Sans"/>
              </a:rPr>
            </a:br>
            <a:r>
              <a:rPr lang="fr-FR" sz="1600" spc="-1" dirty="0" smtClean="0">
                <a:solidFill>
                  <a:srgbClr val="000000"/>
                </a:solidFill>
                <a:uFill>
                  <a:solidFill>
                    <a:srgbClr val="FFFFFF"/>
                  </a:solidFill>
                </a:uFill>
                <a:latin typeface="Arial"/>
                <a:ea typeface="DejaVu Sans"/>
              </a:rPr>
              <a:t>*Ex. extrême: dans une langue des sorciers du pays Dogon, les modes verbaux indiquent quel esprit est à l’origine de votre prise de parole (tel esprit pour la connaissance, tel autre pour le désir, tel autre pour la peur ou la colère, etc.); </a:t>
            </a:r>
            <a:br>
              <a:rPr lang="fr-FR" sz="1600" spc="-1" dirty="0" smtClean="0">
                <a:solidFill>
                  <a:srgbClr val="000000"/>
                </a:solidFill>
                <a:uFill>
                  <a:solidFill>
                    <a:srgbClr val="FFFFFF"/>
                  </a:solidFill>
                </a:uFill>
                <a:latin typeface="Arial"/>
                <a:ea typeface="DejaVu Sans"/>
              </a:rPr>
            </a:br>
            <a:r>
              <a:rPr lang="fr-FR" sz="1600" spc="-1" dirty="0" smtClean="0">
                <a:solidFill>
                  <a:srgbClr val="000000"/>
                </a:solidFill>
                <a:uFill>
                  <a:solidFill>
                    <a:srgbClr val="FFFFFF"/>
                  </a:solidFill>
                </a:uFill>
                <a:latin typeface="Arial"/>
                <a:ea typeface="DejaVu Sans"/>
                <a:sym typeface="Wingdings" panose="05000000000000000000" pitchFamily="2" charset="2"/>
              </a:rPr>
              <a:t> ces modes vous obligent à vous </a:t>
            </a:r>
            <a:r>
              <a:rPr lang="fr-FR" sz="1600" spc="-1" dirty="0" err="1" smtClean="0">
                <a:solidFill>
                  <a:srgbClr val="000000"/>
                </a:solidFill>
                <a:uFill>
                  <a:solidFill>
                    <a:srgbClr val="FFFFFF"/>
                  </a:solidFill>
                </a:uFill>
                <a:latin typeface="Arial"/>
                <a:ea typeface="DejaVu Sans"/>
                <a:sym typeface="Wingdings" panose="05000000000000000000" pitchFamily="2" charset="2"/>
              </a:rPr>
              <a:t>énacter</a:t>
            </a:r>
            <a:r>
              <a:rPr lang="fr-FR" sz="1600" spc="-1" dirty="0" smtClean="0">
                <a:solidFill>
                  <a:srgbClr val="000000"/>
                </a:solidFill>
                <a:uFill>
                  <a:solidFill>
                    <a:srgbClr val="FFFFFF"/>
                  </a:solidFill>
                </a:uFill>
                <a:latin typeface="Arial"/>
                <a:ea typeface="DejaVu Sans"/>
                <a:sym typeface="Wingdings" panose="05000000000000000000" pitchFamily="2" charset="2"/>
              </a:rPr>
              <a:t> à la manière d’un masque visible posé sur un esprit invisible: le corps parlant est le porte-parole d’un esprit autre que le sien, mais l’acte de parole le fait s’identifier à l’esprit-source supposé</a:t>
            </a:r>
            <a:br>
              <a:rPr lang="fr-FR" sz="1600" spc="-1" dirty="0" smtClean="0">
                <a:solidFill>
                  <a:srgbClr val="000000"/>
                </a:solidFill>
                <a:uFill>
                  <a:solidFill>
                    <a:srgbClr val="FFFFFF"/>
                  </a:solidFill>
                </a:uFill>
                <a:latin typeface="Arial"/>
                <a:ea typeface="DejaVu Sans"/>
                <a:sym typeface="Wingdings" panose="05000000000000000000" pitchFamily="2" charset="2"/>
              </a:rPr>
            </a:br>
            <a:r>
              <a:rPr lang="fr-FR" sz="1600" spc="-1" dirty="0" smtClean="0">
                <a:solidFill>
                  <a:srgbClr val="000000"/>
                </a:solidFill>
                <a:uFill>
                  <a:solidFill>
                    <a:srgbClr val="FFFFFF"/>
                  </a:solidFill>
                </a:uFill>
                <a:latin typeface="Arial"/>
                <a:ea typeface="DejaVu Sans"/>
                <a:sym typeface="Wingdings" panose="05000000000000000000" pitchFamily="2" charset="2"/>
              </a:rPr>
              <a:t> phénomènes analogues en langues gestuelles, beaucoup plus systématiques: signer l’idée de « tristesse » en jouant la tristesse par une mimique du visage</a:t>
            </a:r>
            <a:br>
              <a:rPr lang="fr-FR" sz="1600" spc="-1" dirty="0" smtClean="0">
                <a:solidFill>
                  <a:srgbClr val="000000"/>
                </a:solidFill>
                <a:uFill>
                  <a:solidFill>
                    <a:srgbClr val="FFFFFF"/>
                  </a:solidFill>
                </a:uFill>
                <a:latin typeface="Arial"/>
                <a:ea typeface="DejaVu Sans"/>
                <a:sym typeface="Wingdings" panose="05000000000000000000" pitchFamily="2" charset="2"/>
              </a:rPr>
            </a:br>
            <a:r>
              <a:rPr lang="fr-FR" sz="1600" spc="-1" dirty="0" smtClean="0">
                <a:solidFill>
                  <a:srgbClr val="000000"/>
                </a:solidFill>
                <a:uFill>
                  <a:solidFill>
                    <a:srgbClr val="FFFFFF"/>
                  </a:solidFill>
                </a:uFill>
                <a:latin typeface="Arial"/>
                <a:ea typeface="DejaVu Sans"/>
                <a:sym typeface="Wingdings" panose="05000000000000000000" pitchFamily="2" charset="2"/>
              </a:rPr>
              <a:t> dire le mot vocal « triste » ne vous fait pas vivre la tristesse</a:t>
            </a:r>
            <a:br>
              <a:rPr lang="fr-FR" sz="1600" spc="-1" dirty="0" smtClean="0">
                <a:solidFill>
                  <a:srgbClr val="000000"/>
                </a:solidFill>
                <a:uFill>
                  <a:solidFill>
                    <a:srgbClr val="FFFFFF"/>
                  </a:solidFill>
                </a:uFill>
                <a:latin typeface="Arial"/>
                <a:ea typeface="DejaVu Sans"/>
                <a:sym typeface="Wingdings" panose="05000000000000000000" pitchFamily="2" charset="2"/>
              </a:rPr>
            </a:br>
            <a:r>
              <a:rPr lang="fr-FR" sz="1600" spc="-1" dirty="0" smtClean="0">
                <a:solidFill>
                  <a:srgbClr val="000000"/>
                </a:solidFill>
                <a:uFill>
                  <a:solidFill>
                    <a:srgbClr val="FFFFFF"/>
                  </a:solidFill>
                </a:uFill>
                <a:latin typeface="Arial"/>
                <a:ea typeface="DejaVu Sans"/>
                <a:sym typeface="Wingdings" panose="05000000000000000000" pitchFamily="2" charset="2"/>
              </a:rPr>
              <a:t>ALORS QUE</a:t>
            </a:r>
            <a:br>
              <a:rPr lang="fr-FR" sz="1600" spc="-1" dirty="0" smtClean="0">
                <a:solidFill>
                  <a:srgbClr val="000000"/>
                </a:solidFill>
                <a:uFill>
                  <a:solidFill>
                    <a:srgbClr val="FFFFFF"/>
                  </a:solidFill>
                </a:uFill>
                <a:latin typeface="Arial"/>
                <a:ea typeface="DejaVu Sans"/>
                <a:sym typeface="Wingdings" panose="05000000000000000000" pitchFamily="2" charset="2"/>
              </a:rPr>
            </a:br>
            <a:r>
              <a:rPr lang="fr-FR" sz="1600" spc="-1" dirty="0" smtClean="0">
                <a:solidFill>
                  <a:srgbClr val="000000"/>
                </a:solidFill>
                <a:uFill>
                  <a:solidFill>
                    <a:srgbClr val="FFFFFF"/>
                  </a:solidFill>
                </a:uFill>
                <a:latin typeface="Arial"/>
                <a:ea typeface="DejaVu Sans"/>
                <a:sym typeface="Wingdings" panose="05000000000000000000" pitchFamily="2" charset="2"/>
              </a:rPr>
              <a:t> signer la « tristesse » par un signe complexe qui relie un geste manuel, une mimique faciale et un regard de partage avec autrui, va inévitablement vous donner un ressenti du vécu de la tristesse</a:t>
            </a:r>
            <a:endParaRPr lang="fr-FR" sz="1600" b="0" strike="noStrike" spc="-1" dirty="0" smtClean="0">
              <a:solidFill>
                <a:srgbClr val="000000"/>
              </a:solidFill>
              <a:uFill>
                <a:solidFill>
                  <a:srgbClr val="FFFFFF"/>
                </a:solidFill>
              </a:uFill>
              <a:latin typeface="Arial"/>
              <a:ea typeface="DejaVu Sans"/>
            </a:endParaRPr>
          </a:p>
          <a:p>
            <a:endParaRPr lang="fr-FR" sz="2000" spc="-1" dirty="0">
              <a:solidFill>
                <a:srgbClr val="000000"/>
              </a:solidFill>
              <a:uFill>
                <a:solidFill>
                  <a:srgbClr val="FFFFFF"/>
                </a:solidFill>
              </a:uFill>
              <a:latin typeface="Arial"/>
              <a:ea typeface="DejaVu Sans"/>
            </a:endParaRPr>
          </a:p>
          <a:p>
            <a:endParaRPr lang="fr-FR" sz="2000" b="0" strike="noStrike" spc="-1" dirty="0" smtClean="0">
              <a:solidFill>
                <a:srgbClr val="000000"/>
              </a:solidFill>
              <a:uFill>
                <a:solidFill>
                  <a:srgbClr val="FFFFFF"/>
                </a:solidFill>
              </a:uFill>
              <a:latin typeface="Arial"/>
              <a:ea typeface="DejaVu Sans"/>
            </a:endParaRPr>
          </a:p>
        </p:txBody>
      </p:sp>
    </p:spTree>
    <p:extLst>
      <p:ext uri="{BB962C8B-B14F-4D97-AF65-F5344CB8AC3E}">
        <p14:creationId xmlns:p14="http://schemas.microsoft.com/office/powerpoint/2010/main" val="102540182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652320" y="144000"/>
            <a:ext cx="7770600" cy="864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2000" b="1" spc="-1" dirty="0" smtClean="0">
                <a:solidFill>
                  <a:srgbClr val="0070C0"/>
                </a:solidFill>
                <a:uFill>
                  <a:solidFill>
                    <a:srgbClr val="FFFFFF"/>
                  </a:solidFill>
                </a:uFill>
                <a:latin typeface="Arial"/>
                <a:ea typeface="DejaVu Sans"/>
              </a:rPr>
              <a:t>Propriétés d’une linguistique </a:t>
            </a:r>
            <a:r>
              <a:rPr lang="fr-FR" sz="2000" b="1" spc="-1" dirty="0" err="1" smtClean="0">
                <a:solidFill>
                  <a:srgbClr val="0070C0"/>
                </a:solidFill>
                <a:uFill>
                  <a:solidFill>
                    <a:srgbClr val="FFFFFF"/>
                  </a:solidFill>
                </a:uFill>
                <a:latin typeface="Arial"/>
                <a:ea typeface="DejaVu Sans"/>
              </a:rPr>
              <a:t>énactive</a:t>
            </a:r>
            <a:r>
              <a:rPr lang="fr-FR" sz="2000" b="1" spc="-1" dirty="0" smtClean="0">
                <a:solidFill>
                  <a:srgbClr val="0070C0"/>
                </a:solidFill>
                <a:uFill>
                  <a:solidFill>
                    <a:srgbClr val="FFFFFF"/>
                  </a:solidFill>
                </a:uFill>
                <a:latin typeface="Arial"/>
                <a:ea typeface="DejaVu Sans"/>
              </a:rPr>
              <a:t> (L.E.) (2)</a:t>
            </a:r>
            <a:endParaRPr lang="fr-FR" sz="2000" b="1" spc="-1" dirty="0">
              <a:solidFill>
                <a:srgbClr val="0070C0"/>
              </a:solidFill>
              <a:uFill>
                <a:solidFill>
                  <a:srgbClr val="FFFFFF"/>
                </a:solidFill>
              </a:uFill>
              <a:latin typeface="Arial"/>
              <a:ea typeface="DejaVu Sans"/>
            </a:endParaRPr>
          </a:p>
        </p:txBody>
      </p:sp>
      <p:sp>
        <p:nvSpPr>
          <p:cNvPr id="42" name="CustomShape 2"/>
          <p:cNvSpPr/>
          <p:nvPr/>
        </p:nvSpPr>
        <p:spPr>
          <a:xfrm>
            <a:off x="504000" y="1008000"/>
            <a:ext cx="8228160" cy="5661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42900" indent="-342900">
              <a:buFont typeface="Arial" panose="020B0604020202020204" pitchFamily="34" charset="0"/>
              <a:buChar char="•"/>
            </a:pPr>
            <a:r>
              <a:rPr lang="fr-FR" sz="1600" b="0" strike="noStrike" spc="-1" dirty="0" smtClean="0">
                <a:solidFill>
                  <a:srgbClr val="000000"/>
                </a:solidFill>
                <a:uFill>
                  <a:solidFill>
                    <a:srgbClr val="FFFFFF"/>
                  </a:solidFill>
                </a:uFill>
                <a:latin typeface="Arial"/>
                <a:ea typeface="DejaVu Sans"/>
              </a:rPr>
              <a:t>Une L.E. ne considère pas le sens linguistique comme représentation abstraite encodée par des formes symboliques.</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Au contraire, une L.E. se concentre sur la manière dont l’expérience de l’acte signifiant contribue à faire émerger le sens en tant qu’acte mental, psychologique, et expérience vécue.</a:t>
            </a:r>
            <a:b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br>
            <a:endParaRPr lang="fr-FR" sz="1600" b="0" strike="noStrike" spc="-1" dirty="0" smtClean="0">
              <a:solidFill>
                <a:srgbClr val="000000"/>
              </a:solidFill>
              <a:uFill>
                <a:solidFill>
                  <a:srgbClr val="FFFFFF"/>
                </a:solidFill>
              </a:uFill>
              <a:latin typeface="Arial"/>
              <a:ea typeface="DejaVu Sans"/>
              <a:sym typeface="Wingdings" panose="05000000000000000000" pitchFamily="2" charset="2"/>
            </a:endParaRPr>
          </a:p>
          <a:p>
            <a:pPr marL="342900" indent="-342900">
              <a:buFont typeface="Arial" panose="020B0604020202020204" pitchFamily="34" charset="0"/>
              <a:buChar char="•"/>
            </a:pPr>
            <a:r>
              <a:rPr lang="fr-FR" sz="1600" spc="-1" dirty="0" smtClean="0">
                <a:solidFill>
                  <a:srgbClr val="000000"/>
                </a:solidFill>
                <a:uFill>
                  <a:solidFill>
                    <a:srgbClr val="FFFFFF"/>
                  </a:solidFill>
                </a:uFill>
                <a:latin typeface="Arial"/>
                <a:ea typeface="DejaVu Sans"/>
                <a:sym typeface="Wingdings" panose="05000000000000000000" pitchFamily="2" charset="2"/>
              </a:rPr>
              <a:t>Une phénoménologie de l’expérience de l’acte signifiant est indispensable pour décrire ce que l’on vit exactement lorsque l’on dit ou signe quelque chose dans un système linguistique donné, vocal ou « signal ».</a:t>
            </a:r>
            <a:br>
              <a:rPr lang="fr-FR" sz="1600" spc="-1" dirty="0" smtClean="0">
                <a:solidFill>
                  <a:srgbClr val="000000"/>
                </a:solidFill>
                <a:uFill>
                  <a:solidFill>
                    <a:srgbClr val="FFFFFF"/>
                  </a:solidFill>
                </a:uFill>
                <a:latin typeface="Arial"/>
                <a:ea typeface="DejaVu Sans"/>
                <a:sym typeface="Wingdings" panose="05000000000000000000" pitchFamily="2" charset="2"/>
              </a:rPr>
            </a:br>
            <a:r>
              <a:rPr lang="fr-FR" sz="1600" spc="-1" dirty="0" smtClean="0">
                <a:solidFill>
                  <a:srgbClr val="000000"/>
                </a:solidFill>
                <a:uFill>
                  <a:solidFill>
                    <a:srgbClr val="FFFFFF"/>
                  </a:solidFill>
                </a:uFill>
                <a:latin typeface="Arial"/>
                <a:ea typeface="DejaVu Sans"/>
                <a:sym typeface="Wingdings" panose="05000000000000000000" pitchFamily="2" charset="2"/>
              </a:rPr>
              <a:t> à quoi faut-il opposer une « langue vocale »? Une langue « </a:t>
            </a:r>
            <a:r>
              <a:rPr lang="fr-FR" sz="1600" spc="-1" dirty="0" err="1" smtClean="0">
                <a:solidFill>
                  <a:srgbClr val="000000"/>
                </a:solidFill>
                <a:uFill>
                  <a:solidFill>
                    <a:srgbClr val="FFFFFF"/>
                  </a:solidFill>
                </a:uFill>
                <a:latin typeface="Arial"/>
                <a:ea typeface="DejaVu Sans"/>
                <a:sym typeface="Wingdings" panose="05000000000000000000" pitchFamily="2" charset="2"/>
              </a:rPr>
              <a:t>manuo</a:t>
            </a:r>
            <a:r>
              <a:rPr lang="fr-FR" sz="1600" spc="-1" dirty="0" smtClean="0">
                <a:solidFill>
                  <a:srgbClr val="000000"/>
                </a:solidFill>
                <a:uFill>
                  <a:solidFill>
                    <a:srgbClr val="FFFFFF"/>
                  </a:solidFill>
                </a:uFill>
                <a:latin typeface="Arial"/>
                <a:ea typeface="DejaVu Sans"/>
                <a:sym typeface="Wingdings" panose="05000000000000000000" pitchFamily="2" charset="2"/>
              </a:rPr>
              <a:t>-faciale »? </a:t>
            </a:r>
            <a:r>
              <a:rPr lang="fr-FR" sz="1600" spc="-1" dirty="0">
                <a:solidFill>
                  <a:srgbClr val="000000"/>
                </a:solidFill>
                <a:uFill>
                  <a:solidFill>
                    <a:srgbClr val="FFFFFF"/>
                  </a:solidFill>
                </a:uFill>
                <a:latin typeface="Arial"/>
                <a:ea typeface="DejaVu Sans"/>
                <a:sym typeface="Wingdings" panose="05000000000000000000" pitchFamily="2" charset="2"/>
              </a:rPr>
              <a:t/>
            </a:r>
            <a:br>
              <a:rPr lang="fr-FR" sz="1600" spc="-1" dirty="0">
                <a:solidFill>
                  <a:srgbClr val="000000"/>
                </a:solidFill>
                <a:uFill>
                  <a:solidFill>
                    <a:srgbClr val="FFFFFF"/>
                  </a:solidFill>
                </a:uFill>
                <a:latin typeface="Arial"/>
                <a:ea typeface="DejaVu Sans"/>
                <a:sym typeface="Wingdings" panose="05000000000000000000" pitchFamily="2" charset="2"/>
              </a:rPr>
            </a:br>
            <a:r>
              <a:rPr lang="fr-FR" sz="1600" spc="-1" dirty="0" smtClean="0">
                <a:solidFill>
                  <a:srgbClr val="000000"/>
                </a:solidFill>
                <a:uFill>
                  <a:solidFill>
                    <a:srgbClr val="FFFFFF"/>
                  </a:solidFill>
                </a:uFill>
                <a:latin typeface="Arial"/>
                <a:ea typeface="DejaVu Sans"/>
                <a:sym typeface="Wingdings" panose="05000000000000000000" pitchFamily="2" charset="2"/>
              </a:rPr>
              <a:t> on recherche ici des termes qui ne décrivent pas l’interprétation abstraite de l’évènement, le « signe », mais qui s’intéressent à la dynamique incarnée de l’acte expressif dans sa dimension motrice, sensorielle et interactive, donc visuelle.</a:t>
            </a:r>
            <a:br>
              <a:rPr lang="fr-FR" sz="1600" spc="-1" dirty="0" smtClean="0">
                <a:solidFill>
                  <a:srgbClr val="000000"/>
                </a:solidFill>
                <a:uFill>
                  <a:solidFill>
                    <a:srgbClr val="FFFFFF"/>
                  </a:solidFill>
                </a:uFill>
                <a:latin typeface="Arial"/>
                <a:ea typeface="DejaVu Sans"/>
                <a:sym typeface="Wingdings" panose="05000000000000000000" pitchFamily="2" charset="2"/>
              </a:rPr>
            </a:br>
            <a:endParaRPr lang="fr-FR" sz="1600" spc="-1" dirty="0" smtClean="0">
              <a:solidFill>
                <a:srgbClr val="000000"/>
              </a:solidFill>
              <a:uFill>
                <a:solidFill>
                  <a:srgbClr val="FFFFFF"/>
                </a:solidFill>
              </a:uFill>
              <a:latin typeface="Arial"/>
              <a:ea typeface="DejaVu Sans"/>
              <a:sym typeface="Wingdings" panose="05000000000000000000" pitchFamily="2" charset="2"/>
            </a:endParaRPr>
          </a:p>
          <a:p>
            <a:pPr marL="342900" indent="-342900">
              <a:buFont typeface="Arial" panose="020B0604020202020204" pitchFamily="34" charset="0"/>
              <a:buChar char="•"/>
            </a:pP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Une construction phénoménologique précise de l’expérience des signifiants vocaux et </a:t>
            </a:r>
            <a:r>
              <a:rPr lang="fr-FR" sz="1600" b="0" strike="noStrike" spc="-1" dirty="0" err="1" smtClean="0">
                <a:solidFill>
                  <a:srgbClr val="000000"/>
                </a:solidFill>
                <a:uFill>
                  <a:solidFill>
                    <a:srgbClr val="FFFFFF"/>
                  </a:solidFill>
                </a:uFill>
                <a:latin typeface="Arial"/>
                <a:ea typeface="DejaVu Sans"/>
                <a:sym typeface="Wingdings" panose="05000000000000000000" pitchFamily="2" charset="2"/>
              </a:rPr>
              <a:t>manuo</a:t>
            </a: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-faciaux a des conséquences très importantes pour le développement d’avatars </a:t>
            </a:r>
            <a:r>
              <a:rPr lang="fr-FR" sz="1600" b="0" strike="noStrike" spc="-1" dirty="0" err="1" smtClean="0">
                <a:solidFill>
                  <a:srgbClr val="000000"/>
                </a:solidFill>
                <a:uFill>
                  <a:solidFill>
                    <a:srgbClr val="FFFFFF"/>
                  </a:solidFill>
                </a:uFill>
                <a:latin typeface="Arial"/>
                <a:ea typeface="DejaVu Sans"/>
                <a:sym typeface="Wingdings" panose="05000000000000000000" pitchFamily="2" charset="2"/>
              </a:rPr>
              <a:t>signeurs</a:t>
            </a: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elle vise à spécifier les paramètres d’expérience vécue que l’on aimerait faire entrer dans l’interface et à sélectionner ceux qui sont techniquement gérables à un moment donné de savoir-faire technologique. </a:t>
            </a:r>
            <a:endParaRPr lang="fr-FR" sz="1600" b="0" strike="noStrike" spc="-1" dirty="0" smtClean="0">
              <a:solidFill>
                <a:srgbClr val="000000"/>
              </a:solidFill>
              <a:uFill>
                <a:solidFill>
                  <a:srgbClr val="FFFFFF"/>
                </a:solidFill>
              </a:uFill>
              <a:latin typeface="Arial"/>
              <a:ea typeface="DejaVu Sans"/>
            </a:endParaRPr>
          </a:p>
          <a:p>
            <a:endParaRPr lang="fr-FR" sz="2000" spc="-1" dirty="0">
              <a:solidFill>
                <a:srgbClr val="000000"/>
              </a:solidFill>
              <a:uFill>
                <a:solidFill>
                  <a:srgbClr val="FFFFFF"/>
                </a:solidFill>
              </a:uFill>
              <a:latin typeface="Arial"/>
              <a:ea typeface="DejaVu Sans"/>
            </a:endParaRPr>
          </a:p>
          <a:p>
            <a:endParaRPr lang="fr-FR" sz="2000" b="0" strike="noStrike" spc="-1" dirty="0" smtClean="0">
              <a:solidFill>
                <a:srgbClr val="000000"/>
              </a:solidFill>
              <a:uFill>
                <a:solidFill>
                  <a:srgbClr val="FFFFFF"/>
                </a:solidFill>
              </a:uFill>
              <a:latin typeface="Arial"/>
              <a:ea typeface="DejaVu Sans"/>
            </a:endParaRPr>
          </a:p>
        </p:txBody>
      </p:sp>
    </p:spTree>
    <p:extLst>
      <p:ext uri="{BB962C8B-B14F-4D97-AF65-F5344CB8AC3E}">
        <p14:creationId xmlns:p14="http://schemas.microsoft.com/office/powerpoint/2010/main" val="413388860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652320" y="144000"/>
            <a:ext cx="7770600" cy="864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2000" b="1" spc="-1" dirty="0" smtClean="0">
                <a:uFill>
                  <a:solidFill>
                    <a:srgbClr val="FFFFFF"/>
                  </a:solidFill>
                </a:uFill>
                <a:latin typeface="Arial"/>
                <a:ea typeface="DejaVu Sans"/>
              </a:rPr>
              <a:t>Propriétés du sens linguistique vocal</a:t>
            </a:r>
            <a:endParaRPr lang="fr-FR" sz="2000" b="1" spc="-1" dirty="0">
              <a:uFill>
                <a:solidFill>
                  <a:srgbClr val="FFFFFF"/>
                </a:solidFill>
              </a:uFill>
              <a:latin typeface="Arial"/>
              <a:ea typeface="DejaVu Sans"/>
            </a:endParaRPr>
          </a:p>
        </p:txBody>
      </p:sp>
      <p:sp>
        <p:nvSpPr>
          <p:cNvPr id="42" name="CustomShape 2"/>
          <p:cNvSpPr/>
          <p:nvPr/>
        </p:nvSpPr>
        <p:spPr>
          <a:xfrm>
            <a:off x="504000" y="1008000"/>
            <a:ext cx="8228160" cy="5661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42900" indent="-342900">
              <a:buFont typeface="Arial" panose="020B0604020202020204" pitchFamily="34" charset="0"/>
              <a:buChar char="•"/>
            </a:pPr>
            <a:r>
              <a:rPr lang="fr-FR" sz="1600" b="0" strike="noStrike" spc="-1" dirty="0" smtClean="0">
                <a:solidFill>
                  <a:srgbClr val="000000"/>
                </a:solidFill>
                <a:uFill>
                  <a:solidFill>
                    <a:srgbClr val="FFFFFF"/>
                  </a:solidFill>
                </a:uFill>
                <a:latin typeface="Arial"/>
                <a:ea typeface="DejaVu Sans"/>
              </a:rPr>
              <a:t>Le psychologue Pierre Janet a proposé que</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rPr>
              <a:t>- la parole humaine survient en cas de blocage dans une situation pratique ou de problème à résoudre</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rPr>
              <a:t>- formellement, la parole vocale réside dans le minimum gestuel possible: faire sens au moyen de la phonation seule (en ne comptant pas sur le reste du corps)</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rPr>
              <a:t>NB – ceci est une variable typologique et culturelle: le danois et le finnois sont connus pour être des langues vocales à très faible accompagnement gestuel, par opposition à l’italien</a:t>
            </a:r>
            <a:br>
              <a:rPr lang="fr-FR" sz="1600" b="0" strike="noStrike" spc="-1" dirty="0" smtClean="0">
                <a:solidFill>
                  <a:srgbClr val="000000"/>
                </a:solidFill>
                <a:uFill>
                  <a:solidFill>
                    <a:srgbClr val="FFFFFF"/>
                  </a:solidFill>
                </a:uFill>
                <a:latin typeface="Arial"/>
                <a:ea typeface="DejaVu Sans"/>
              </a:rPr>
            </a:br>
            <a:endParaRPr lang="fr-FR" sz="1600" b="0" strike="noStrike" spc="-1" dirty="0" smtClean="0">
              <a:solidFill>
                <a:srgbClr val="000000"/>
              </a:solidFill>
              <a:uFill>
                <a:solidFill>
                  <a:srgbClr val="FFFFFF"/>
                </a:solidFill>
              </a:uFill>
              <a:latin typeface="Arial"/>
              <a:ea typeface="DejaVu Sans"/>
            </a:endParaRPr>
          </a:p>
          <a:p>
            <a:pPr marL="342900" indent="-342900">
              <a:buFont typeface="Arial" panose="020B0604020202020204" pitchFamily="34" charset="0"/>
              <a:buChar char="•"/>
            </a:pPr>
            <a:r>
              <a:rPr lang="fr-FR" sz="1600" spc="-1" dirty="0" smtClean="0">
                <a:solidFill>
                  <a:srgbClr val="000000"/>
                </a:solidFill>
                <a:uFill>
                  <a:solidFill>
                    <a:srgbClr val="FFFFFF"/>
                  </a:solidFill>
                </a:uFill>
                <a:latin typeface="Arial"/>
                <a:ea typeface="DejaVu Sans"/>
              </a:rPr>
              <a:t>Conséquence:</a:t>
            </a:r>
            <a:br>
              <a:rPr lang="fr-FR" sz="1600" spc="-1" dirty="0" smtClean="0">
                <a:solidFill>
                  <a:srgbClr val="000000"/>
                </a:solidFill>
                <a:uFill>
                  <a:solidFill>
                    <a:srgbClr val="FFFFFF"/>
                  </a:solidFill>
                </a:uFill>
                <a:latin typeface="Arial"/>
                <a:ea typeface="DejaVu Sans"/>
              </a:rPr>
            </a:br>
            <a:r>
              <a:rPr lang="fr-FR" sz="1600" spc="-1" dirty="0" smtClean="0">
                <a:solidFill>
                  <a:srgbClr val="000000"/>
                </a:solidFill>
                <a:uFill>
                  <a:solidFill>
                    <a:srgbClr val="FFFFFF"/>
                  </a:solidFill>
                </a:uFill>
                <a:latin typeface="Arial"/>
                <a:ea typeface="DejaVu Sans"/>
              </a:rPr>
              <a:t>- locomotion: on se déplace avec les jambes</a:t>
            </a:r>
            <a:br>
              <a:rPr lang="fr-FR" sz="1600" spc="-1" dirty="0" smtClean="0">
                <a:solidFill>
                  <a:srgbClr val="000000"/>
                </a:solidFill>
                <a:uFill>
                  <a:solidFill>
                    <a:srgbClr val="FFFFFF"/>
                  </a:solidFill>
                </a:uFill>
                <a:latin typeface="Arial"/>
                <a:ea typeface="DejaVu Sans"/>
              </a:rPr>
            </a:br>
            <a:r>
              <a:rPr lang="fr-FR" sz="1600" spc="-1" dirty="0" smtClean="0">
                <a:solidFill>
                  <a:srgbClr val="000000"/>
                </a:solidFill>
                <a:uFill>
                  <a:solidFill>
                    <a:srgbClr val="FFFFFF"/>
                  </a:solidFill>
                </a:uFill>
                <a:latin typeface="Arial"/>
                <a:ea typeface="DejaVu Sans"/>
              </a:rPr>
              <a:t>- manipulation: on intervient sur les objets avec les mains</a:t>
            </a:r>
            <a:br>
              <a:rPr lang="fr-FR" sz="1600" spc="-1" dirty="0" smtClean="0">
                <a:solidFill>
                  <a:srgbClr val="000000"/>
                </a:solidFill>
                <a:uFill>
                  <a:solidFill>
                    <a:srgbClr val="FFFFFF"/>
                  </a:solidFill>
                </a:uFill>
                <a:latin typeface="Arial"/>
                <a:ea typeface="DejaVu Sans"/>
              </a:rPr>
            </a:br>
            <a:r>
              <a:rPr lang="fr-FR" sz="1600" spc="-1" dirty="0" smtClean="0">
                <a:solidFill>
                  <a:srgbClr val="000000"/>
                </a:solidFill>
                <a:uFill>
                  <a:solidFill>
                    <a:srgbClr val="FFFFFF"/>
                  </a:solidFill>
                </a:uFill>
                <a:latin typeface="Arial"/>
                <a:ea typeface="DejaVu Sans"/>
              </a:rPr>
              <a:t>- interaction: on parle à autrui avec la bouche; chez l’adulte, la bouche n’est pas l’organe de navigation dans l’espace ni l’organe d’intervention sur les objets.</a:t>
            </a:r>
            <a:br>
              <a:rPr lang="fr-FR" sz="1600" spc="-1" dirty="0" smtClean="0">
                <a:solidFill>
                  <a:srgbClr val="000000"/>
                </a:solidFill>
                <a:uFill>
                  <a:solidFill>
                    <a:srgbClr val="FFFFFF"/>
                  </a:solidFill>
                </a:uFill>
                <a:latin typeface="Arial"/>
                <a:ea typeface="DejaVu Sans"/>
              </a:rPr>
            </a:br>
            <a:r>
              <a:rPr lang="fr-FR" sz="1600" spc="-1" dirty="0" smtClean="0">
                <a:solidFill>
                  <a:srgbClr val="000000"/>
                </a:solidFill>
                <a:uFill>
                  <a:solidFill>
                    <a:srgbClr val="FFFFFF"/>
                  </a:solidFill>
                </a:uFill>
                <a:latin typeface="Arial"/>
                <a:ea typeface="DejaVu Sans"/>
                <a:sym typeface="Wingdings" panose="05000000000000000000" pitchFamily="2" charset="2"/>
              </a:rPr>
              <a:t> La parole vocale se réalise par un système centré sur la bouche, lequel est quasiment exclu de l’engagement dans le monde, de la « palpation » au sens de Merleau-Ponty.</a:t>
            </a:r>
            <a:br>
              <a:rPr lang="fr-FR" sz="1600" spc="-1" dirty="0" smtClean="0">
                <a:solidFill>
                  <a:srgbClr val="000000"/>
                </a:solidFill>
                <a:uFill>
                  <a:solidFill>
                    <a:srgbClr val="FFFFFF"/>
                  </a:solidFill>
                </a:uFill>
                <a:latin typeface="Arial"/>
                <a:ea typeface="DejaVu Sans"/>
                <a:sym typeface="Wingdings" panose="05000000000000000000" pitchFamily="2" charset="2"/>
              </a:rPr>
            </a:br>
            <a:endParaRPr lang="fr-FR" sz="1600" spc="-1" dirty="0" smtClean="0">
              <a:solidFill>
                <a:srgbClr val="000000"/>
              </a:solidFill>
              <a:uFill>
                <a:solidFill>
                  <a:srgbClr val="FFFFFF"/>
                </a:solidFill>
              </a:uFill>
              <a:latin typeface="Arial"/>
              <a:ea typeface="DejaVu Sans"/>
              <a:sym typeface="Wingdings" panose="05000000000000000000" pitchFamily="2" charset="2"/>
            </a:endParaRPr>
          </a:p>
          <a:p>
            <a:pPr marL="342900" indent="-342900">
              <a:buFont typeface="Arial" panose="020B0604020202020204" pitchFamily="34" charset="0"/>
              <a:buChar char="•"/>
            </a:pP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D’où l’impression de séparation du sens linguistique de source vocale:</a:t>
            </a:r>
            <a:b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b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la parole vocale se réalise par un comportement « écologiquement neutre », ou presque</a:t>
            </a:r>
            <a:b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b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elle produit un « sens linguistique » vécu comme une représentation séparée du monde, une idée qui réfère à une situation, la commente, ou éventuellement l’évoque à partir de rien</a:t>
            </a:r>
            <a:endParaRPr lang="fr-FR" sz="1600" b="0" strike="noStrike" spc="-1" dirty="0" smtClean="0">
              <a:solidFill>
                <a:srgbClr val="000000"/>
              </a:solidFill>
              <a:uFill>
                <a:solidFill>
                  <a:srgbClr val="FFFFFF"/>
                </a:solidFill>
              </a:uFill>
              <a:latin typeface="Arial"/>
              <a:ea typeface="DejaVu Sans"/>
            </a:endParaRPr>
          </a:p>
          <a:p>
            <a:endParaRPr lang="fr-FR" sz="2000" spc="-1" dirty="0">
              <a:solidFill>
                <a:srgbClr val="000000"/>
              </a:solidFill>
              <a:uFill>
                <a:solidFill>
                  <a:srgbClr val="FFFFFF"/>
                </a:solidFill>
              </a:uFill>
              <a:latin typeface="Arial"/>
              <a:ea typeface="DejaVu Sans"/>
            </a:endParaRPr>
          </a:p>
          <a:p>
            <a:endParaRPr lang="fr-FR" sz="2000" b="0" strike="noStrike" spc="-1" dirty="0" smtClean="0">
              <a:solidFill>
                <a:srgbClr val="000000"/>
              </a:solidFill>
              <a:uFill>
                <a:solidFill>
                  <a:srgbClr val="FFFFFF"/>
                </a:solidFill>
              </a:uFill>
              <a:latin typeface="Arial"/>
              <a:ea typeface="DejaVu Sans"/>
            </a:endParaRPr>
          </a:p>
        </p:txBody>
      </p:sp>
    </p:spTree>
    <p:extLst>
      <p:ext uri="{BB962C8B-B14F-4D97-AF65-F5344CB8AC3E}">
        <p14:creationId xmlns:p14="http://schemas.microsoft.com/office/powerpoint/2010/main" val="370870501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652320" y="144000"/>
            <a:ext cx="7770600" cy="864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2000" b="1" spc="-1" dirty="0" smtClean="0">
                <a:uFill>
                  <a:solidFill>
                    <a:srgbClr val="FFFFFF"/>
                  </a:solidFill>
                </a:uFill>
                <a:latin typeface="Arial"/>
                <a:ea typeface="DejaVu Sans"/>
              </a:rPr>
              <a:t>Propriétés du sens linguistique </a:t>
            </a:r>
            <a:r>
              <a:rPr lang="fr-FR" sz="2000" b="1" spc="-1" dirty="0" err="1" smtClean="0">
                <a:uFill>
                  <a:solidFill>
                    <a:srgbClr val="FFFFFF"/>
                  </a:solidFill>
                </a:uFill>
                <a:latin typeface="Arial"/>
                <a:ea typeface="DejaVu Sans"/>
              </a:rPr>
              <a:t>manuo</a:t>
            </a:r>
            <a:r>
              <a:rPr lang="fr-FR" sz="2000" b="1" spc="-1" dirty="0" smtClean="0">
                <a:uFill>
                  <a:solidFill>
                    <a:srgbClr val="FFFFFF"/>
                  </a:solidFill>
                </a:uFill>
                <a:latin typeface="Arial"/>
                <a:ea typeface="DejaVu Sans"/>
              </a:rPr>
              <a:t>-facial (langues signées)</a:t>
            </a:r>
            <a:endParaRPr lang="fr-FR" sz="2000" b="1" spc="-1" dirty="0">
              <a:uFill>
                <a:solidFill>
                  <a:srgbClr val="FFFFFF"/>
                </a:solidFill>
              </a:uFill>
              <a:latin typeface="Arial"/>
              <a:ea typeface="DejaVu Sans"/>
            </a:endParaRPr>
          </a:p>
        </p:txBody>
      </p:sp>
      <p:sp>
        <p:nvSpPr>
          <p:cNvPr id="42" name="CustomShape 2"/>
          <p:cNvSpPr/>
          <p:nvPr/>
        </p:nvSpPr>
        <p:spPr>
          <a:xfrm>
            <a:off x="504000" y="1008000"/>
            <a:ext cx="8228160" cy="5661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42900" indent="-342900">
              <a:buFont typeface="Arial" panose="020B0604020202020204" pitchFamily="34" charset="0"/>
              <a:buChar char="•"/>
            </a:pPr>
            <a:r>
              <a:rPr lang="fr-FR" sz="1600" b="0" strike="noStrike" spc="-1" dirty="0" smtClean="0">
                <a:solidFill>
                  <a:srgbClr val="000000"/>
                </a:solidFill>
                <a:uFill>
                  <a:solidFill>
                    <a:srgbClr val="FFFFFF"/>
                  </a:solidFill>
                </a:uFill>
                <a:latin typeface="Arial"/>
                <a:ea typeface="DejaVu Sans"/>
              </a:rPr>
              <a:t>Le </a:t>
            </a:r>
            <a:r>
              <a:rPr lang="fr-FR" sz="1600" b="0" strike="noStrike" spc="-1" dirty="0" err="1" smtClean="0">
                <a:solidFill>
                  <a:srgbClr val="000000"/>
                </a:solidFill>
                <a:uFill>
                  <a:solidFill>
                    <a:srgbClr val="FFFFFF"/>
                  </a:solidFill>
                </a:uFill>
                <a:latin typeface="Arial"/>
                <a:ea typeface="DejaVu Sans"/>
              </a:rPr>
              <a:t>signeur</a:t>
            </a:r>
            <a:r>
              <a:rPr lang="fr-FR" sz="1600" b="0" strike="noStrike" spc="-1" dirty="0" smtClean="0">
                <a:solidFill>
                  <a:srgbClr val="000000"/>
                </a:solidFill>
                <a:uFill>
                  <a:solidFill>
                    <a:srgbClr val="FFFFFF"/>
                  </a:solidFill>
                </a:uFill>
                <a:latin typeface="Arial"/>
                <a:ea typeface="DejaVu Sans"/>
              </a:rPr>
              <a:t> produit le sens en coordonnant une série de comportements interdépendants, solidarisés par des relations:</a:t>
            </a:r>
            <a:br>
              <a:rPr lang="fr-FR" sz="1600" b="0" strike="noStrike" spc="-1" dirty="0" smtClean="0">
                <a:solidFill>
                  <a:srgbClr val="000000"/>
                </a:solidFill>
                <a:uFill>
                  <a:solidFill>
                    <a:srgbClr val="FFFFFF"/>
                  </a:solidFill>
                </a:uFill>
                <a:latin typeface="Arial"/>
                <a:ea typeface="DejaVu Sans"/>
              </a:rPr>
            </a:br>
            <a:r>
              <a:rPr lang="fr-FR" sz="1600" spc="-1" dirty="0" smtClean="0">
                <a:solidFill>
                  <a:srgbClr val="000000"/>
                </a:solidFill>
                <a:uFill>
                  <a:solidFill>
                    <a:srgbClr val="FFFFFF"/>
                  </a:solidFill>
                </a:uFill>
                <a:latin typeface="Arial"/>
                <a:ea typeface="DejaVu Sans"/>
              </a:rPr>
              <a:t>- le geste manuel, avec sa variation (vitesse, extension, force)</a:t>
            </a:r>
            <a:br>
              <a:rPr lang="fr-FR" sz="1600" spc="-1" dirty="0" smtClean="0">
                <a:solidFill>
                  <a:srgbClr val="000000"/>
                </a:solidFill>
                <a:uFill>
                  <a:solidFill>
                    <a:srgbClr val="FFFFFF"/>
                  </a:solidFill>
                </a:uFill>
                <a:latin typeface="Arial"/>
                <a:ea typeface="DejaVu Sans"/>
              </a:rPr>
            </a:br>
            <a:r>
              <a:rPr lang="fr-FR" sz="1600" spc="-1" dirty="0" smtClean="0">
                <a:solidFill>
                  <a:srgbClr val="000000"/>
                </a:solidFill>
                <a:uFill>
                  <a:solidFill>
                    <a:srgbClr val="FFFFFF"/>
                  </a:solidFill>
                </a:uFill>
                <a:latin typeface="Arial"/>
                <a:ea typeface="DejaVu Sans"/>
              </a:rPr>
              <a:t>- la position du geste manuel par rapport au corps du </a:t>
            </a:r>
            <a:r>
              <a:rPr lang="fr-FR" sz="1600" spc="-1" dirty="0" err="1" smtClean="0">
                <a:solidFill>
                  <a:srgbClr val="000000"/>
                </a:solidFill>
                <a:uFill>
                  <a:solidFill>
                    <a:srgbClr val="FFFFFF"/>
                  </a:solidFill>
                </a:uFill>
                <a:latin typeface="Arial"/>
                <a:ea typeface="DejaVu Sans"/>
              </a:rPr>
              <a:t>signeur</a:t>
            </a:r>
            <a:r>
              <a:rPr lang="fr-FR" sz="1600" spc="-1" dirty="0" smtClean="0">
                <a:solidFill>
                  <a:srgbClr val="000000"/>
                </a:solidFill>
                <a:uFill>
                  <a:solidFill>
                    <a:srgbClr val="FFFFFF"/>
                  </a:solidFill>
                </a:uFill>
                <a:latin typeface="Arial"/>
                <a:ea typeface="DejaVu Sans"/>
              </a:rPr>
              <a:t> et à celui du destinataire</a:t>
            </a:r>
            <a:br>
              <a:rPr lang="fr-FR" sz="1600" spc="-1" dirty="0" smtClean="0">
                <a:solidFill>
                  <a:srgbClr val="000000"/>
                </a:solidFill>
                <a:uFill>
                  <a:solidFill>
                    <a:srgbClr val="FFFFFF"/>
                  </a:solidFill>
                </a:uFill>
                <a:latin typeface="Arial"/>
                <a:ea typeface="DejaVu Sans"/>
              </a:rPr>
            </a:br>
            <a:r>
              <a:rPr lang="fr-FR" sz="1600" spc="-1" dirty="0" smtClean="0">
                <a:solidFill>
                  <a:srgbClr val="000000"/>
                </a:solidFill>
                <a:uFill>
                  <a:solidFill>
                    <a:srgbClr val="FFFFFF"/>
                  </a:solidFill>
                </a:uFill>
                <a:latin typeface="Arial"/>
                <a:ea typeface="DejaVu Sans"/>
              </a:rPr>
              <a:t>- l’orientation du regard du </a:t>
            </a:r>
            <a:r>
              <a:rPr lang="fr-FR" sz="1600" spc="-1" dirty="0" err="1" smtClean="0">
                <a:solidFill>
                  <a:srgbClr val="000000"/>
                </a:solidFill>
                <a:uFill>
                  <a:solidFill>
                    <a:srgbClr val="FFFFFF"/>
                  </a:solidFill>
                </a:uFill>
                <a:latin typeface="Arial"/>
                <a:ea typeface="DejaVu Sans"/>
              </a:rPr>
              <a:t>signeur</a:t>
            </a:r>
            <a:r>
              <a:rPr lang="fr-FR" sz="1600" spc="-1" dirty="0" smtClean="0">
                <a:solidFill>
                  <a:srgbClr val="000000"/>
                </a:solidFill>
                <a:uFill>
                  <a:solidFill>
                    <a:srgbClr val="FFFFFF"/>
                  </a:solidFill>
                </a:uFill>
                <a:latin typeface="Arial"/>
                <a:ea typeface="DejaVu Sans"/>
              </a:rPr>
              <a:t>, tourné vers le destinataire, ou vers son propre geste, ou vers un autre espace (sol, ciel, plafond, horizon…)</a:t>
            </a:r>
            <a:br>
              <a:rPr lang="fr-FR" sz="1600" spc="-1" dirty="0" smtClean="0">
                <a:solidFill>
                  <a:srgbClr val="000000"/>
                </a:solidFill>
                <a:uFill>
                  <a:solidFill>
                    <a:srgbClr val="FFFFFF"/>
                  </a:solidFill>
                </a:uFill>
                <a:latin typeface="Arial"/>
                <a:ea typeface="DejaVu Sans"/>
              </a:rPr>
            </a:br>
            <a:r>
              <a:rPr lang="fr-FR" sz="1600" spc="-1" dirty="0" smtClean="0">
                <a:solidFill>
                  <a:srgbClr val="000000"/>
                </a:solidFill>
                <a:uFill>
                  <a:solidFill>
                    <a:srgbClr val="FFFFFF"/>
                  </a:solidFill>
                </a:uFill>
                <a:latin typeface="Arial"/>
                <a:ea typeface="DejaVu Sans"/>
              </a:rPr>
              <a:t>- la capacité du </a:t>
            </a:r>
            <a:r>
              <a:rPr lang="fr-FR" sz="1600" spc="-1" dirty="0" err="1" smtClean="0">
                <a:solidFill>
                  <a:srgbClr val="000000"/>
                </a:solidFill>
                <a:uFill>
                  <a:solidFill>
                    <a:srgbClr val="FFFFFF"/>
                  </a:solidFill>
                </a:uFill>
                <a:latin typeface="Arial"/>
                <a:ea typeface="DejaVu Sans"/>
              </a:rPr>
              <a:t>signeur</a:t>
            </a:r>
            <a:r>
              <a:rPr lang="fr-FR" sz="1600" spc="-1" dirty="0" smtClean="0">
                <a:solidFill>
                  <a:srgbClr val="000000"/>
                </a:solidFill>
                <a:uFill>
                  <a:solidFill>
                    <a:srgbClr val="FFFFFF"/>
                  </a:solidFill>
                </a:uFill>
                <a:latin typeface="Arial"/>
                <a:ea typeface="DejaVu Sans"/>
              </a:rPr>
              <a:t> à capter le regard et l’attention du destinataire</a:t>
            </a:r>
            <a:br>
              <a:rPr lang="fr-FR" sz="1600" spc="-1" dirty="0" smtClean="0">
                <a:solidFill>
                  <a:srgbClr val="000000"/>
                </a:solidFill>
                <a:uFill>
                  <a:solidFill>
                    <a:srgbClr val="FFFFFF"/>
                  </a:solidFill>
                </a:uFill>
                <a:latin typeface="Arial"/>
                <a:ea typeface="DejaVu Sans"/>
              </a:rPr>
            </a:br>
            <a:r>
              <a:rPr lang="fr-FR" sz="1600" spc="-1" dirty="0" smtClean="0">
                <a:solidFill>
                  <a:srgbClr val="000000"/>
                </a:solidFill>
                <a:uFill>
                  <a:solidFill>
                    <a:srgbClr val="FFFFFF"/>
                  </a:solidFill>
                </a:uFill>
                <a:latin typeface="Arial"/>
                <a:ea typeface="DejaVu Sans"/>
              </a:rPr>
              <a:t>* langues vocales: il n’est pas nécessaire d’écouter ni de regarder pour entendre</a:t>
            </a:r>
            <a:br>
              <a:rPr lang="fr-FR" sz="1600" spc="-1" dirty="0" smtClean="0">
                <a:solidFill>
                  <a:srgbClr val="000000"/>
                </a:solidFill>
                <a:uFill>
                  <a:solidFill>
                    <a:srgbClr val="FFFFFF"/>
                  </a:solidFill>
                </a:uFill>
                <a:latin typeface="Arial"/>
                <a:ea typeface="DejaVu Sans"/>
              </a:rPr>
            </a:br>
            <a:r>
              <a:rPr lang="fr-FR" sz="1600" spc="-1" dirty="0" smtClean="0">
                <a:solidFill>
                  <a:srgbClr val="000000"/>
                </a:solidFill>
                <a:uFill>
                  <a:solidFill>
                    <a:srgbClr val="FFFFFF"/>
                  </a:solidFill>
                </a:uFill>
                <a:latin typeface="Arial"/>
                <a:ea typeface="DejaVu Sans"/>
              </a:rPr>
              <a:t>* langues </a:t>
            </a:r>
            <a:r>
              <a:rPr lang="fr-FR" sz="1600" spc="-1" dirty="0" err="1" smtClean="0">
                <a:solidFill>
                  <a:srgbClr val="000000"/>
                </a:solidFill>
                <a:uFill>
                  <a:solidFill>
                    <a:srgbClr val="FFFFFF"/>
                  </a:solidFill>
                </a:uFill>
                <a:latin typeface="Arial"/>
                <a:ea typeface="DejaVu Sans"/>
              </a:rPr>
              <a:t>manuo</a:t>
            </a:r>
            <a:r>
              <a:rPr lang="fr-FR" sz="1600" spc="-1" dirty="0" smtClean="0">
                <a:solidFill>
                  <a:srgbClr val="000000"/>
                </a:solidFill>
                <a:uFill>
                  <a:solidFill>
                    <a:srgbClr val="FFFFFF"/>
                  </a:solidFill>
                </a:uFill>
                <a:latin typeface="Arial"/>
                <a:ea typeface="DejaVu Sans"/>
              </a:rPr>
              <a:t>-faciales: il est indispensable de regarder pour comprendre et partager</a:t>
            </a:r>
            <a:br>
              <a:rPr lang="fr-FR" sz="1600" spc="-1" dirty="0" smtClean="0">
                <a:solidFill>
                  <a:srgbClr val="000000"/>
                </a:solidFill>
                <a:uFill>
                  <a:solidFill>
                    <a:srgbClr val="FFFFFF"/>
                  </a:solidFill>
                </a:uFill>
                <a:latin typeface="Arial"/>
                <a:ea typeface="DejaVu Sans"/>
              </a:rPr>
            </a:br>
            <a:endParaRPr lang="fr-FR" sz="1600" spc="-1" dirty="0" smtClean="0">
              <a:solidFill>
                <a:srgbClr val="000000"/>
              </a:solidFill>
              <a:uFill>
                <a:solidFill>
                  <a:srgbClr val="FFFFFF"/>
                </a:solidFill>
              </a:uFill>
              <a:latin typeface="Arial"/>
              <a:ea typeface="DejaVu Sans"/>
            </a:endParaRPr>
          </a:p>
          <a:p>
            <a:pPr marL="342900" indent="-342900">
              <a:buFont typeface="Arial" panose="020B0604020202020204" pitchFamily="34" charset="0"/>
              <a:buChar char="•"/>
            </a:pPr>
            <a:r>
              <a:rPr lang="fr-FR" sz="1600" b="0" strike="noStrike" spc="-1" dirty="0" smtClean="0">
                <a:solidFill>
                  <a:srgbClr val="000000"/>
                </a:solidFill>
                <a:uFill>
                  <a:solidFill>
                    <a:srgbClr val="FFFFFF"/>
                  </a:solidFill>
                </a:uFill>
                <a:latin typeface="Arial"/>
                <a:ea typeface="DejaVu Sans"/>
              </a:rPr>
              <a:t>Conséquences:</a:t>
            </a:r>
            <a:r>
              <a:rPr lang="fr-FR" sz="1600" spc="-1" dirty="0">
                <a:solidFill>
                  <a:srgbClr val="000000"/>
                </a:solidFill>
                <a:uFill>
                  <a:solidFill>
                    <a:srgbClr val="FFFFFF"/>
                  </a:solidFill>
                </a:uFill>
                <a:latin typeface="Arial"/>
                <a:ea typeface="DejaVu Sans"/>
              </a:rPr>
              <a:t> </a:t>
            </a:r>
            <a:r>
              <a:rPr lang="fr-FR" sz="1600" b="0" strike="noStrike" spc="-1" dirty="0" smtClean="0">
                <a:solidFill>
                  <a:srgbClr val="000000"/>
                </a:solidFill>
                <a:uFill>
                  <a:solidFill>
                    <a:srgbClr val="FFFFFF"/>
                  </a:solidFill>
                </a:uFill>
                <a:latin typeface="Arial"/>
                <a:ea typeface="DejaVu Sans"/>
              </a:rPr>
              <a:t>en langue des signes, </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rPr>
              <a:t>- la dynamique d’expression est en prise avec les organes qui assurent la manipulation (mains), la locomotion (jambes, déplacements dans l’espace) et l’interaction (bouche: imitation de la parole, et affichage des émotions et affects), ce qui rend possible l’iconicité (les relations d’analogie entre les gestes de parole et les gestes de la vie ordinaire)</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rPr>
              <a:t>- le système d’expression est multicanal et investit pleinement le corps dans toutes ses dimensions motrices et sensorielles, ce qui fait du « sens » une expérience plus sportive, physique et émotionnelle qu’en langue vocale</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rPr>
              <a:t>- le système d’expression est hautement interactif avec le destinataire, ce qui fait du sens une coordination intersubjective vécue avec plus d’intensité que dans une langue vocale.</a:t>
            </a:r>
            <a:endParaRPr lang="fr-FR" sz="1600" b="0" strike="noStrike" spc="-1" dirty="0" smtClean="0">
              <a:solidFill>
                <a:srgbClr val="000000"/>
              </a:solidFill>
              <a:uFill>
                <a:solidFill>
                  <a:srgbClr val="FFFFFF"/>
                </a:solidFill>
              </a:uFill>
              <a:latin typeface="Arial"/>
              <a:ea typeface="DejaVu Sans"/>
            </a:endParaRPr>
          </a:p>
          <a:p>
            <a:endParaRPr lang="fr-FR" sz="2000" spc="-1" dirty="0">
              <a:solidFill>
                <a:srgbClr val="000000"/>
              </a:solidFill>
              <a:uFill>
                <a:solidFill>
                  <a:srgbClr val="FFFFFF"/>
                </a:solidFill>
              </a:uFill>
              <a:latin typeface="Arial"/>
              <a:ea typeface="DejaVu Sans"/>
            </a:endParaRPr>
          </a:p>
          <a:p>
            <a:endParaRPr lang="fr-FR" sz="2000" b="0" strike="noStrike" spc="-1" dirty="0" smtClean="0">
              <a:solidFill>
                <a:srgbClr val="000000"/>
              </a:solidFill>
              <a:uFill>
                <a:solidFill>
                  <a:srgbClr val="FFFFFF"/>
                </a:solidFill>
              </a:uFill>
              <a:latin typeface="Arial"/>
              <a:ea typeface="DejaVu Sans"/>
            </a:endParaRPr>
          </a:p>
        </p:txBody>
      </p:sp>
    </p:spTree>
    <p:extLst>
      <p:ext uri="{BB962C8B-B14F-4D97-AF65-F5344CB8AC3E}">
        <p14:creationId xmlns:p14="http://schemas.microsoft.com/office/powerpoint/2010/main" val="92305793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nvSpPr>
        <p:spPr>
          <a:xfrm>
            <a:off x="652320" y="144000"/>
            <a:ext cx="7770600" cy="8640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2000" b="1" spc="-1" dirty="0" smtClean="0">
                <a:uFill>
                  <a:solidFill>
                    <a:srgbClr val="FFFFFF"/>
                  </a:solidFill>
                </a:uFill>
                <a:latin typeface="Arial"/>
                <a:ea typeface="DejaVu Sans"/>
              </a:rPr>
              <a:t>Conséquences pour la production d’avatars </a:t>
            </a:r>
            <a:r>
              <a:rPr lang="fr-FR" sz="2000" b="1" spc="-1" dirty="0" err="1" smtClean="0">
                <a:uFill>
                  <a:solidFill>
                    <a:srgbClr val="FFFFFF"/>
                  </a:solidFill>
                </a:uFill>
                <a:latin typeface="Arial"/>
                <a:ea typeface="DejaVu Sans"/>
              </a:rPr>
              <a:t>signeurs</a:t>
            </a:r>
            <a:endParaRPr lang="fr-FR" sz="2000" b="1" spc="-1" dirty="0">
              <a:uFill>
                <a:solidFill>
                  <a:srgbClr val="FFFFFF"/>
                </a:solidFill>
              </a:uFill>
              <a:latin typeface="Arial"/>
              <a:ea typeface="DejaVu Sans"/>
            </a:endParaRPr>
          </a:p>
        </p:txBody>
      </p:sp>
      <p:sp>
        <p:nvSpPr>
          <p:cNvPr id="42" name="CustomShape 2"/>
          <p:cNvSpPr/>
          <p:nvPr/>
        </p:nvSpPr>
        <p:spPr>
          <a:xfrm>
            <a:off x="504000" y="1008000"/>
            <a:ext cx="8228160" cy="5661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42900" indent="-342900">
              <a:buFont typeface="Arial" panose="020B0604020202020204" pitchFamily="34" charset="0"/>
              <a:buChar char="•"/>
            </a:pPr>
            <a:r>
              <a:rPr lang="fr-FR" sz="1600" b="0" strike="noStrike" spc="-1" dirty="0" smtClean="0">
                <a:solidFill>
                  <a:srgbClr val="000000"/>
                </a:solidFill>
                <a:uFill>
                  <a:solidFill>
                    <a:srgbClr val="FFFFFF"/>
                  </a:solidFill>
                </a:uFill>
                <a:latin typeface="Arial"/>
                <a:ea typeface="DejaVu Sans"/>
              </a:rPr>
              <a:t>Le paradigme </a:t>
            </a:r>
            <a:r>
              <a:rPr lang="fr-FR" sz="1600" b="0" strike="noStrike" spc="-1" dirty="0" err="1" smtClean="0">
                <a:solidFill>
                  <a:srgbClr val="000000"/>
                </a:solidFill>
                <a:uFill>
                  <a:solidFill>
                    <a:srgbClr val="FFFFFF"/>
                  </a:solidFill>
                </a:uFill>
                <a:latin typeface="Arial"/>
                <a:ea typeface="DejaVu Sans"/>
              </a:rPr>
              <a:t>énactif</a:t>
            </a:r>
            <a:r>
              <a:rPr lang="fr-FR" sz="1600" b="0" strike="noStrike" spc="-1" dirty="0" smtClean="0">
                <a:solidFill>
                  <a:srgbClr val="000000"/>
                </a:solidFill>
                <a:uFill>
                  <a:solidFill>
                    <a:srgbClr val="FFFFFF"/>
                  </a:solidFill>
                </a:uFill>
                <a:latin typeface="Arial"/>
                <a:ea typeface="DejaVu Sans"/>
              </a:rPr>
              <a:t> nous amène à nous interroger non pas sur l’avatar lui-même en tant qu’objet, mais sur l’expérience vécue de l’interface homme-avatar considérée du point de vue de son participant humain.</a:t>
            </a:r>
            <a:br>
              <a:rPr lang="fr-FR" sz="1600" b="0" strike="noStrike" spc="-1" dirty="0" smtClean="0">
                <a:solidFill>
                  <a:srgbClr val="000000"/>
                </a:solidFill>
                <a:uFill>
                  <a:solidFill>
                    <a:srgbClr val="FFFFFF"/>
                  </a:solidFill>
                </a:uFill>
                <a:latin typeface="Arial"/>
                <a:ea typeface="DejaVu Sans"/>
              </a:rPr>
            </a:br>
            <a:endParaRPr lang="fr-FR" sz="1600" b="0" strike="noStrike" spc="-1" dirty="0" smtClean="0">
              <a:solidFill>
                <a:srgbClr val="000000"/>
              </a:solidFill>
              <a:uFill>
                <a:solidFill>
                  <a:srgbClr val="FFFFFF"/>
                </a:solidFill>
              </a:uFill>
              <a:latin typeface="Arial"/>
              <a:ea typeface="DejaVu Sans"/>
            </a:endParaRPr>
          </a:p>
          <a:p>
            <a:pPr marL="342900" indent="-342900">
              <a:buFont typeface="Arial" panose="020B0604020202020204" pitchFamily="34" charset="0"/>
              <a:buChar char="•"/>
            </a:pPr>
            <a:r>
              <a:rPr lang="fr-FR" sz="1600" spc="-1" dirty="0" smtClean="0">
                <a:solidFill>
                  <a:srgbClr val="000000"/>
                </a:solidFill>
                <a:uFill>
                  <a:solidFill>
                    <a:srgbClr val="FFFFFF"/>
                  </a:solidFill>
                </a:uFill>
                <a:latin typeface="Arial"/>
                <a:ea typeface="DejaVu Sans"/>
              </a:rPr>
              <a:t>L’écueil à éviter (me semble-t-il) est de produire des avatars </a:t>
            </a:r>
            <a:r>
              <a:rPr lang="fr-FR" sz="1600" spc="-1" dirty="0" err="1" smtClean="0">
                <a:solidFill>
                  <a:srgbClr val="000000"/>
                </a:solidFill>
                <a:uFill>
                  <a:solidFill>
                    <a:srgbClr val="FFFFFF"/>
                  </a:solidFill>
                </a:uFill>
                <a:latin typeface="Arial"/>
                <a:ea typeface="DejaVu Sans"/>
              </a:rPr>
              <a:t>signeurs</a:t>
            </a:r>
            <a:r>
              <a:rPr lang="fr-FR" sz="1600" spc="-1" dirty="0" smtClean="0">
                <a:solidFill>
                  <a:srgbClr val="000000"/>
                </a:solidFill>
                <a:uFill>
                  <a:solidFill>
                    <a:srgbClr val="FFFFFF"/>
                  </a:solidFill>
                </a:uFill>
                <a:latin typeface="Arial"/>
                <a:ea typeface="DejaVu Sans"/>
              </a:rPr>
              <a:t> dont les signes sont conçus comme des unités formelles strictement segmentales ou linéaires, et aussi conçus comme des symboles qui renvoient à une unité de sens ou de représentation séparée.</a:t>
            </a:r>
            <a:br>
              <a:rPr lang="fr-FR" sz="1600" spc="-1" dirty="0" smtClean="0">
                <a:solidFill>
                  <a:srgbClr val="000000"/>
                </a:solidFill>
                <a:uFill>
                  <a:solidFill>
                    <a:srgbClr val="FFFFFF"/>
                  </a:solidFill>
                </a:uFill>
                <a:latin typeface="Arial"/>
                <a:ea typeface="DejaVu Sans"/>
              </a:rPr>
            </a:br>
            <a:endParaRPr lang="fr-FR" sz="1600" spc="-1" dirty="0" smtClean="0">
              <a:solidFill>
                <a:srgbClr val="000000"/>
              </a:solidFill>
              <a:uFill>
                <a:solidFill>
                  <a:srgbClr val="FFFFFF"/>
                </a:solidFill>
              </a:uFill>
              <a:latin typeface="Arial"/>
              <a:ea typeface="DejaVu Sans"/>
            </a:endParaRPr>
          </a:p>
          <a:p>
            <a:pPr marL="342900" indent="-342900">
              <a:buFont typeface="Arial" panose="020B0604020202020204" pitchFamily="34" charset="0"/>
              <a:buChar char="•"/>
            </a:pPr>
            <a:r>
              <a:rPr lang="fr-FR" sz="1600" b="0" strike="noStrike" spc="-1" dirty="0" smtClean="0">
                <a:solidFill>
                  <a:srgbClr val="000000"/>
                </a:solidFill>
                <a:uFill>
                  <a:solidFill>
                    <a:srgbClr val="FFFFFF"/>
                  </a:solidFill>
                </a:uFill>
                <a:latin typeface="Arial"/>
                <a:ea typeface="DejaVu Sans"/>
              </a:rPr>
              <a:t>Dans l’idéal, l’avatar </a:t>
            </a:r>
            <a:r>
              <a:rPr lang="fr-FR" sz="1600" b="0" strike="noStrike" spc="-1" dirty="0" err="1" smtClean="0">
                <a:solidFill>
                  <a:srgbClr val="000000"/>
                </a:solidFill>
                <a:uFill>
                  <a:solidFill>
                    <a:srgbClr val="FFFFFF"/>
                  </a:solidFill>
                </a:uFill>
                <a:latin typeface="Arial"/>
                <a:ea typeface="DejaVu Sans"/>
              </a:rPr>
              <a:t>signeur</a:t>
            </a:r>
            <a:r>
              <a:rPr lang="fr-FR" sz="1600" b="0" strike="noStrike" spc="-1" dirty="0" smtClean="0">
                <a:solidFill>
                  <a:srgbClr val="000000"/>
                </a:solidFill>
                <a:uFill>
                  <a:solidFill>
                    <a:srgbClr val="FFFFFF"/>
                  </a:solidFill>
                </a:uFill>
                <a:latin typeface="Arial"/>
                <a:ea typeface="DejaVu Sans"/>
              </a:rPr>
              <a:t> gagne en efficacité</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rPr>
              <a:t>(i) en faisant varier la mimique</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rPr>
              <a:t>(ii) en faisant varier l’orientation du regard vers le destinataire, le geste ou une zone du cadre ou du champ</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rPr>
              <a:t>(iii) en donnant des indices de la manière dont l’acte de signer est éprouvé ou ressenti en termes de fatigue, de force, d’émotion jouée.</a:t>
            </a:r>
            <a:br>
              <a:rPr lang="fr-FR" sz="1600" b="0" strike="noStrike" spc="-1" dirty="0" smtClean="0">
                <a:solidFill>
                  <a:srgbClr val="000000"/>
                </a:solidFill>
                <a:uFill>
                  <a:solidFill>
                    <a:srgbClr val="FFFFFF"/>
                  </a:solidFill>
                </a:uFill>
                <a:latin typeface="Arial"/>
                <a:ea typeface="DejaVu Sans"/>
              </a:rPr>
            </a:br>
            <a: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t> tout le défi est de faire entrer les composantes de l’interactivité incarnée dans un monde virtuel, par définition immatériel, mais dans lequel on doit se reconnaître un minimum.</a:t>
            </a:r>
            <a:br>
              <a:rPr lang="fr-FR" sz="1600" b="0" strike="noStrike" spc="-1" dirty="0" smtClean="0">
                <a:solidFill>
                  <a:srgbClr val="000000"/>
                </a:solidFill>
                <a:uFill>
                  <a:solidFill>
                    <a:srgbClr val="FFFFFF"/>
                  </a:solidFill>
                </a:uFill>
                <a:latin typeface="Arial"/>
                <a:ea typeface="DejaVu Sans"/>
                <a:sym typeface="Wingdings" panose="05000000000000000000" pitchFamily="2" charset="2"/>
              </a:rPr>
            </a:br>
            <a:endParaRPr lang="fr-FR" sz="1600" b="0" strike="noStrike" spc="-1" dirty="0" smtClean="0">
              <a:solidFill>
                <a:srgbClr val="000000"/>
              </a:solidFill>
              <a:uFill>
                <a:solidFill>
                  <a:srgbClr val="FFFFFF"/>
                </a:solidFill>
              </a:uFill>
              <a:latin typeface="Arial"/>
              <a:ea typeface="DejaVu Sans"/>
              <a:sym typeface="Wingdings" panose="05000000000000000000" pitchFamily="2" charset="2"/>
            </a:endParaRPr>
          </a:p>
          <a:p>
            <a:endParaRPr lang="fr-FR" sz="1600" b="0" strike="noStrike" spc="-1" dirty="0" smtClean="0">
              <a:solidFill>
                <a:srgbClr val="000000"/>
              </a:solidFill>
              <a:uFill>
                <a:solidFill>
                  <a:srgbClr val="FFFFFF"/>
                </a:solidFill>
              </a:uFill>
              <a:latin typeface="Arial"/>
              <a:ea typeface="DejaVu Sans"/>
            </a:endParaRPr>
          </a:p>
          <a:p>
            <a:endParaRPr lang="fr-FR" sz="2000" spc="-1" dirty="0">
              <a:solidFill>
                <a:srgbClr val="000000"/>
              </a:solidFill>
              <a:uFill>
                <a:solidFill>
                  <a:srgbClr val="FFFFFF"/>
                </a:solidFill>
              </a:uFill>
              <a:latin typeface="Arial"/>
              <a:ea typeface="DejaVu Sans"/>
            </a:endParaRPr>
          </a:p>
          <a:p>
            <a:endParaRPr lang="fr-FR" sz="2000" b="0" strike="noStrike" spc="-1" dirty="0" smtClean="0">
              <a:solidFill>
                <a:srgbClr val="000000"/>
              </a:solidFill>
              <a:uFill>
                <a:solidFill>
                  <a:srgbClr val="FFFFFF"/>
                </a:solidFill>
              </a:uFill>
              <a:latin typeface="Arial"/>
              <a:ea typeface="DejaVu Sans"/>
            </a:endParaRPr>
          </a:p>
        </p:txBody>
      </p:sp>
    </p:spTree>
    <p:extLst>
      <p:ext uri="{BB962C8B-B14F-4D97-AF65-F5344CB8AC3E}">
        <p14:creationId xmlns:p14="http://schemas.microsoft.com/office/powerpoint/2010/main" val="249220867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993</TotalTime>
  <Words>274</Words>
  <Application>Microsoft Office PowerPoint</Application>
  <PresentationFormat>Affichage à l'écran (4:3)</PresentationFormat>
  <Paragraphs>66</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Didier Bottineau Enacting the foundations of enactive languaging in linguisticsand language science</dc:title>
  <dc:creator>ldi</dc:creator>
  <cp:lastModifiedBy>Didier</cp:lastModifiedBy>
  <cp:revision>99</cp:revision>
  <dcterms:created xsi:type="dcterms:W3CDTF">2016-05-29T18:05:39Z</dcterms:created>
  <dcterms:modified xsi:type="dcterms:W3CDTF">2018-11-14T17:00:07Z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Hewlett-Packard Company</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Affichage à l'écran (4:3)</vt:lpwstr>
  </property>
  <property fmtid="{D5CDD505-2E9C-101B-9397-08002B2CF9AE}" pid="10" name="ScaleCrop">
    <vt:bool>false</vt:bool>
  </property>
  <property fmtid="{D5CDD505-2E9C-101B-9397-08002B2CF9AE}" pid="11" name="ShareDoc">
    <vt:bool>false</vt:bool>
  </property>
  <property fmtid="{D5CDD505-2E9C-101B-9397-08002B2CF9AE}" pid="12" name="Slides">
    <vt:i4>1</vt:i4>
  </property>
</Properties>
</file>